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  <p:sldMasterId id="2147483674" r:id="rId2"/>
    <p:sldMasterId id="2147483863" r:id="rId3"/>
    <p:sldMasterId id="2147483875" r:id="rId4"/>
  </p:sldMasterIdLst>
  <p:notesMasterIdLst>
    <p:notesMasterId r:id="rId165"/>
  </p:notesMasterIdLst>
  <p:sldIdLst>
    <p:sldId id="753" r:id="rId5"/>
    <p:sldId id="955" r:id="rId6"/>
    <p:sldId id="736" r:id="rId7"/>
    <p:sldId id="926" r:id="rId8"/>
    <p:sldId id="618" r:id="rId9"/>
    <p:sldId id="927" r:id="rId10"/>
    <p:sldId id="756" r:id="rId11"/>
    <p:sldId id="922" r:id="rId12"/>
    <p:sldId id="923" r:id="rId13"/>
    <p:sldId id="924" r:id="rId14"/>
    <p:sldId id="734" r:id="rId15"/>
    <p:sldId id="547" r:id="rId16"/>
    <p:sldId id="613" r:id="rId17"/>
    <p:sldId id="920" r:id="rId18"/>
    <p:sldId id="737" r:id="rId19"/>
    <p:sldId id="936" r:id="rId20"/>
    <p:sldId id="937" r:id="rId21"/>
    <p:sldId id="938" r:id="rId22"/>
    <p:sldId id="939" r:id="rId23"/>
    <p:sldId id="940" r:id="rId24"/>
    <p:sldId id="741" r:id="rId25"/>
    <p:sldId id="934" r:id="rId26"/>
    <p:sldId id="954" r:id="rId27"/>
    <p:sldId id="642" r:id="rId28"/>
    <p:sldId id="549" r:id="rId29"/>
    <p:sldId id="550" r:id="rId30"/>
    <p:sldId id="619" r:id="rId31"/>
    <p:sldId id="620" r:id="rId32"/>
    <p:sldId id="621" r:id="rId33"/>
    <p:sldId id="578" r:id="rId34"/>
    <p:sldId id="579" r:id="rId35"/>
    <p:sldId id="580" r:id="rId36"/>
    <p:sldId id="622" r:id="rId37"/>
    <p:sldId id="930" r:id="rId38"/>
    <p:sldId id="833" r:id="rId39"/>
    <p:sldId id="793" r:id="rId40"/>
    <p:sldId id="794" r:id="rId41"/>
    <p:sldId id="795" r:id="rId42"/>
    <p:sldId id="796" r:id="rId43"/>
    <p:sldId id="797" r:id="rId44"/>
    <p:sldId id="798" r:id="rId45"/>
    <p:sldId id="921" r:id="rId46"/>
    <p:sldId id="799" r:id="rId47"/>
    <p:sldId id="800" r:id="rId48"/>
    <p:sldId id="801" r:id="rId49"/>
    <p:sldId id="802" r:id="rId50"/>
    <p:sldId id="803" r:id="rId51"/>
    <p:sldId id="804" r:id="rId52"/>
    <p:sldId id="805" r:id="rId53"/>
    <p:sldId id="806" r:id="rId54"/>
    <p:sldId id="807" r:id="rId55"/>
    <p:sldId id="808" r:id="rId56"/>
    <p:sldId id="809" r:id="rId57"/>
    <p:sldId id="810" r:id="rId58"/>
    <p:sldId id="811" r:id="rId59"/>
    <p:sldId id="812" r:id="rId60"/>
    <p:sldId id="813" r:id="rId61"/>
    <p:sldId id="816" r:id="rId62"/>
    <p:sldId id="817" r:id="rId63"/>
    <p:sldId id="819" r:id="rId64"/>
    <p:sldId id="820" r:id="rId65"/>
    <p:sldId id="821" r:id="rId66"/>
    <p:sldId id="834" r:id="rId67"/>
    <p:sldId id="835" r:id="rId68"/>
    <p:sldId id="824" r:id="rId69"/>
    <p:sldId id="837" r:id="rId70"/>
    <p:sldId id="836" r:id="rId71"/>
    <p:sldId id="827" r:id="rId72"/>
    <p:sldId id="838" r:id="rId73"/>
    <p:sldId id="839" r:id="rId74"/>
    <p:sldId id="840" r:id="rId75"/>
    <p:sldId id="841" r:id="rId76"/>
    <p:sldId id="832" r:id="rId77"/>
    <p:sldId id="855" r:id="rId78"/>
    <p:sldId id="856" r:id="rId79"/>
    <p:sldId id="581" r:id="rId80"/>
    <p:sldId id="582" r:id="rId81"/>
    <p:sldId id="932" r:id="rId82"/>
    <p:sldId id="758" r:id="rId83"/>
    <p:sldId id="787" r:id="rId84"/>
    <p:sldId id="789" r:id="rId85"/>
    <p:sldId id="790" r:id="rId86"/>
    <p:sldId id="759" r:id="rId87"/>
    <p:sldId id="760" r:id="rId88"/>
    <p:sldId id="761" r:id="rId89"/>
    <p:sldId id="762" r:id="rId90"/>
    <p:sldId id="763" r:id="rId91"/>
    <p:sldId id="764" r:id="rId92"/>
    <p:sldId id="765" r:id="rId93"/>
    <p:sldId id="854" r:id="rId94"/>
    <p:sldId id="853" r:id="rId95"/>
    <p:sldId id="767" r:id="rId96"/>
    <p:sldId id="851" r:id="rId97"/>
    <p:sldId id="852" r:id="rId98"/>
    <p:sldId id="858" r:id="rId99"/>
    <p:sldId id="859" r:id="rId100"/>
    <p:sldId id="894" r:id="rId101"/>
    <p:sldId id="897" r:id="rId102"/>
    <p:sldId id="898" r:id="rId103"/>
    <p:sldId id="900" r:id="rId104"/>
    <p:sldId id="901" r:id="rId105"/>
    <p:sldId id="907" r:id="rId106"/>
    <p:sldId id="906" r:id="rId107"/>
    <p:sldId id="905" r:id="rId108"/>
    <p:sldId id="887" r:id="rId109"/>
    <p:sldId id="888" r:id="rId110"/>
    <p:sldId id="865" r:id="rId111"/>
    <p:sldId id="866" r:id="rId112"/>
    <p:sldId id="867" r:id="rId113"/>
    <p:sldId id="868" r:id="rId114"/>
    <p:sldId id="869" r:id="rId115"/>
    <p:sldId id="870" r:id="rId116"/>
    <p:sldId id="871" r:id="rId117"/>
    <p:sldId id="872" r:id="rId118"/>
    <p:sldId id="873" r:id="rId119"/>
    <p:sldId id="874" r:id="rId120"/>
    <p:sldId id="875" r:id="rId121"/>
    <p:sldId id="889" r:id="rId122"/>
    <p:sldId id="890" r:id="rId123"/>
    <p:sldId id="877" r:id="rId124"/>
    <p:sldId id="878" r:id="rId125"/>
    <p:sldId id="879" r:id="rId126"/>
    <p:sldId id="880" r:id="rId127"/>
    <p:sldId id="881" r:id="rId128"/>
    <p:sldId id="882" r:id="rId129"/>
    <p:sldId id="891" r:id="rId130"/>
    <p:sldId id="892" r:id="rId131"/>
    <p:sldId id="884" r:id="rId132"/>
    <p:sldId id="908" r:id="rId133"/>
    <p:sldId id="885" r:id="rId134"/>
    <p:sldId id="909" r:id="rId135"/>
    <p:sldId id="910" r:id="rId136"/>
    <p:sldId id="893" r:id="rId137"/>
    <p:sldId id="913" r:id="rId138"/>
    <p:sldId id="916" r:id="rId139"/>
    <p:sldId id="917" r:id="rId140"/>
    <p:sldId id="911" r:id="rId141"/>
    <p:sldId id="918" r:id="rId142"/>
    <p:sldId id="919" r:id="rId143"/>
    <p:sldId id="680" r:id="rId144"/>
    <p:sldId id="711" r:id="rId145"/>
    <p:sldId id="712" r:id="rId146"/>
    <p:sldId id="915" r:id="rId147"/>
    <p:sldId id="914" r:id="rId148"/>
    <p:sldId id="718" r:id="rId149"/>
    <p:sldId id="719" r:id="rId150"/>
    <p:sldId id="720" r:id="rId151"/>
    <p:sldId id="721" r:id="rId152"/>
    <p:sldId id="722" r:id="rId153"/>
    <p:sldId id="696" r:id="rId154"/>
    <p:sldId id="950" r:id="rId155"/>
    <p:sldId id="697" r:id="rId156"/>
    <p:sldId id="946" r:id="rId157"/>
    <p:sldId id="951" r:id="rId158"/>
    <p:sldId id="947" r:id="rId159"/>
    <p:sldId id="952" r:id="rId160"/>
    <p:sldId id="948" r:id="rId161"/>
    <p:sldId id="953" r:id="rId162"/>
    <p:sldId id="949" r:id="rId163"/>
    <p:sldId id="945" r:id="rId1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FFFFFF"/>
    <a:srgbClr val="8F45C7"/>
    <a:srgbClr val="FFFFCC"/>
    <a:srgbClr val="10068E"/>
    <a:srgbClr val="BFBFBF"/>
    <a:srgbClr val="7F7F7F"/>
    <a:srgbClr val="333399"/>
    <a:srgbClr val="B2C1F0"/>
    <a:srgbClr val="FF4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4" autoAdjust="0"/>
    <p:restoredTop sz="94660"/>
  </p:normalViewPr>
  <p:slideViewPr>
    <p:cSldViewPr>
      <p:cViewPr varScale="1">
        <p:scale>
          <a:sx n="54" d="100"/>
          <a:sy n="54" d="100"/>
        </p:scale>
        <p:origin x="1540" y="4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94"/>
    </p:cViewPr>
  </p:sorterViewPr>
  <p:notesViewPr>
    <p:cSldViewPr>
      <p:cViewPr varScale="1">
        <p:scale>
          <a:sx n="80" d="100"/>
          <a:sy n="80" d="100"/>
        </p:scale>
        <p:origin x="-1632" y="-120"/>
      </p:cViewPr>
      <p:guideLst>
        <p:guide orient="horz" pos="2880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FontTx/>
              <a:buChar char="•"/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FontTx/>
              <a:buChar char="•"/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389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FontTx/>
              <a:buChar char="•"/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9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FontTx/>
              <a:buChar char="•"/>
              <a:defRPr kumimoji="0" sz="1200"/>
            </a:lvl1pPr>
          </a:lstStyle>
          <a:p>
            <a:pPr>
              <a:defRPr/>
            </a:pPr>
            <a:fld id="{A63EE00D-548C-40FE-BC96-2C6045CD0B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397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4385ABE-6817-484C-8D3D-ED7AF42E4090}" type="slidenum">
              <a:rPr kumimoji="0" lang="en-US" altLang="en-US" smtClean="0"/>
              <a:pPr/>
              <a:t>2</a:t>
            </a:fld>
            <a:endParaRPr kumimoji="0"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15600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23</a:t>
            </a:fld>
            <a:endParaRPr kumimoji="0" lang="en-US" altLang="zh-TW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5072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B435993-0FDE-4B5E-BB90-2FAC54C58A0C}" type="slidenum">
              <a:rPr kumimoji="0" lang="en-US" altLang="en-US" smtClean="0"/>
              <a:pPr/>
              <a:t>25</a:t>
            </a:fld>
            <a:endParaRPr kumimoji="0"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3660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FB8E9FF-12D8-4F39-9659-D02B8E827FED}" type="slidenum">
              <a:rPr kumimoji="0" lang="en-US" altLang="en-US" smtClean="0"/>
              <a:pPr/>
              <a:t>26</a:t>
            </a:fld>
            <a:endParaRPr kumimoji="0"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4919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33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51946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34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50029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35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21606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63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2631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64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8557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66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38284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67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30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A5C679D-9833-42EA-A462-85C5A63F1B30}" type="slidenum">
              <a:rPr kumimoji="0" lang="en-US" altLang="en-US" smtClean="0"/>
              <a:pPr/>
              <a:t>12</a:t>
            </a:fld>
            <a:endParaRPr kumimoji="0" lang="en-US" alt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50254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69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29918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70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43908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71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50077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72</a:t>
            </a:fld>
            <a:endParaRPr kumimoji="0"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92901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74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04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75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59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3EE00D-548C-40FE-BC96-2C6045CD0BEC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150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78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18896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79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09432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80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9507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16</a:t>
            </a:fld>
            <a:endParaRPr kumimoji="0" lang="en-US" altLang="zh-TW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448190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81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00881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82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07548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486862A-737C-426D-B6B9-5AA279846CA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83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478889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84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626440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61FBE0-5A96-492D-8778-11FFB4664A81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85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48806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61FBE0-5A96-492D-8778-11FFB4664A81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86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48946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87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32803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88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09287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89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56881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90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0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17</a:t>
            </a:fld>
            <a:endParaRPr kumimoji="0" lang="en-US" altLang="zh-TW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837487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91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42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1100C14-7B42-46B1-82D1-5C1E7FD10AF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0221836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93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991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94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89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1100C14-7B42-46B1-82D1-5C1E7FD10AF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83385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89197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401949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435400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411081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3982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18</a:t>
            </a:fld>
            <a:endParaRPr kumimoji="0" lang="en-US" altLang="zh-TW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509980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617974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514514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902686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6024024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105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053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106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0759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118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783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119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97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126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69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127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1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19</a:t>
            </a:fld>
            <a:endParaRPr kumimoji="0" lang="en-US" altLang="zh-TW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663222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133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416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134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3225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136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04529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137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82426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139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41589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140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2616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/>
            <a:fld id="{7962F95E-EF5D-42FA-A7DB-E14A0EDB435E}" type="slidenum">
              <a:rPr kumimoji="0" lang="zh-TW" altLang="en-US" sz="1200">
                <a:ea typeface="MS PGothic" panose="020B0600070205080204" pitchFamily="34" charset="-128"/>
              </a:rPr>
              <a:pPr algn="r"/>
              <a:t>142</a:t>
            </a:fld>
            <a:endParaRPr kumimoji="0" lang="en-US" altLang="zh-TW" sz="1200">
              <a:ea typeface="MS PGothic" panose="020B0600070205080204" pitchFamily="34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298540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143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99848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144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23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20</a:t>
            </a:fld>
            <a:endParaRPr kumimoji="0" lang="en-US" altLang="zh-TW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76673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21</a:t>
            </a:fld>
            <a:endParaRPr kumimoji="0" lang="en-US" altLang="zh-TW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56675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22</a:t>
            </a:fld>
            <a:endParaRPr kumimoji="0" lang="en-US" altLang="zh-TW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466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1042E-016C-401A-BBA8-55EB26D40A5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9642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A8752-065C-4E21-82F5-83566CDFBBD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6536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62BCE-326E-4E57-93FB-231FD7087EC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968156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6C7F6E8-B0FC-47C7-89B0-54CB7931FC6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4685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76900C2-10B9-45B3-8D9A-5023893FFC0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7900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1FD24CA-C1D6-4CBB-B67F-7466851979D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608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7DF2A0B-4898-4DB7-AD01-92912A7952E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891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28C13C1-15B2-4F6F-9E82-C2FB01B7C2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9847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2894635-DBEF-48CE-8F0F-D1FA7FB6F1F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2437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7D4D756-B701-4CED-BCB8-9860A4ACC87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7253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F689F3A-1065-431E-A2B8-C2458C1AEFC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119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2CA64-BE4E-4D5C-9E60-1B52DCDF7EA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86655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479C2B0-B397-49C2-92B9-08A7B98C317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5749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49A24E1-3338-452F-BBE3-33EB9D7447B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2630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712E117-AF84-40A9-A290-8EC124D188F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9962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F2176-1F67-4ECC-A27A-4A0E1D51808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4045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B2947-DBE8-4A27-8B29-7FB18DBA6A54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8440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8C449-92C0-45C5-9E13-7DE8FCDD4E9E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15673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0921D-11B1-43CA-9D12-4E76C2648724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18727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FD6E8-976B-4B0B-8DE3-32C457A8785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6467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FD9FB-5F19-4931-924C-B41E1FA72281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8990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CCCC9-F503-421A-B9B0-2C543F88E9E5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460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A51DE-DD0E-47AB-A099-A18C0FEF3A9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0833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78414-4CDC-431B-B0A7-BD6A7A78EAD5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0835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C8BD65-6336-45EE-B8FE-D2AA10B2F1C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8899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375FC-C06F-469D-B530-31E61586D341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8483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8D8CD-C025-4570-83A2-8C58F8049543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4145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E9DFA-2375-43D3-8F2F-9120FCBFCBDF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4504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98221-7768-4AA9-ABDD-6DA8C387C0D8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239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95A4F-5E79-4052-8430-4B80813F0CEA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97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9274E-7928-4A93-9E78-11DFD44612B3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617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735D6-FAB9-44CE-9CB3-E8275C4A9716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00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0A197F-89FD-4FFF-85A0-12AE6075D413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1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5C618-75E6-4C4C-85CA-E5C4623254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4250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D49ECA-8A50-4F50-A4A7-8AF19657EAC2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889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29F7FF-CA82-4FB4-A581-557DE06652FE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766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0EAF4-E4D3-413D-89DD-A49765D6AA65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559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BBDC2-7EE1-4027-B726-A3CED4A88925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8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7CF5B8-B833-439C-AD34-302A905858B4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7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5780B-165A-4D5F-A9D2-EBE53C616C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85997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F6D60-95A5-4F5C-A08C-849B0A357B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463421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AA0CC-0B6A-4BBB-B8CC-F193FB062F0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045456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4D2AC-D48A-460C-9B06-3045AC9A930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625357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3AD68-2427-4F8D-B61E-0FB04C48392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81519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FDF27C6-2E3F-4653-AD05-B0DA4D175F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DBFDCB1-10D4-4D91-A6FB-9575559ED0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4615F6F-3559-45EA-B50E-257B8FC15A6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7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 eaLnBrk="1" hangingPunct="1"/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pPr eaLnBrk="1" hangingPunct="1"/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pPr eaLnBrk="1" hangingPunct="1"/>
            <a:fld id="{6E6D5B29-6CEA-4CAC-A2D3-0B66928EE072}" type="slidenum">
              <a:rPr lang="zh-TW" altLang="en-US">
                <a:solidFill>
                  <a:srgbClr val="000000"/>
                </a:solidFill>
              </a:rPr>
              <a:pPr eaLnBrk="1" hangingPunct="1"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6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whaga@cse.nsys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"/>
          <a:stretch/>
        </p:blipFill>
        <p:spPr>
          <a:xfrm>
            <a:off x="-304800" y="0"/>
            <a:ext cx="10129379" cy="65227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8534400" y="1219200"/>
            <a:ext cx="419100" cy="266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9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kumimoji="1" lang="en-US" sz="7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kumimoji="1" lang="en-US" sz="9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iSu" panose="02010509060101010101" pitchFamily="49" charset="-122"/>
                <a:ea typeface="LiSu" panose="02010509060101010101" pitchFamily="49" charset="-122"/>
              </a:rPr>
              <a:t>CSE662</a:t>
            </a:r>
          </a:p>
        </p:txBody>
      </p:sp>
    </p:spTree>
    <p:extLst>
      <p:ext uri="{BB962C8B-B14F-4D97-AF65-F5344CB8AC3E}">
        <p14:creationId xmlns:p14="http://schemas.microsoft.com/office/powerpoint/2010/main" val="2107020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 smtClean="0">
                <a:solidFill>
                  <a:srgbClr val="BFBFBF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chemeClr val="bg1">
                    <a:lumMod val="75000"/>
                  </a:schemeClr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 smtClean="0">
                <a:solidFill>
                  <a:schemeClr val="bg1">
                    <a:lumMod val="75000"/>
                  </a:schemeClr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chemeClr val="bg1">
                    <a:lumMod val="75000"/>
                  </a:schemeClr>
                </a:solidFill>
              </a:rPr>
              <a:t>Mostly because less pop</a:t>
            </a:r>
            <a:r>
              <a:rPr lang="en-US" altLang="zh-TW" sz="3200" dirty="0" smtClean="0">
                <a:solidFill>
                  <a:srgbClr val="BFBFBF"/>
                </a:solidFill>
              </a:rPr>
              <a:t>ular</a:t>
            </a:r>
          </a:p>
          <a:p>
            <a:pPr eaLnBrk="1" hangingPunct="1"/>
            <a:r>
              <a:rPr lang="en-US" altLang="zh-TW" sz="3600" dirty="0" smtClean="0">
                <a:solidFill>
                  <a:srgbClr val="BFBFBF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chemeClr val="bg1">
                    <a:lumMod val="75000"/>
                  </a:schemeClr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 smtClean="0">
                <a:solidFill>
                  <a:srgbClr val="BFBFBF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BFBFBF"/>
                </a:solidFill>
              </a:rPr>
              <a:t>Servers, laboratories, embedded systems, low budget systems (because it is free)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0" y="4636008"/>
            <a:ext cx="8376684" cy="2232837"/>
          </a:xfrm>
          <a:prstGeom prst="wedgeRoundRectCallout">
            <a:avLst>
              <a:gd name="adj1" fmla="val 22789"/>
              <a:gd name="adj2" fmla="val -4947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39725" marR="0" indent="-1746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spc="-30" dirty="0" smtClean="0">
                <a:latin typeface="Arial" charset="0"/>
              </a:rPr>
              <a:t> </a:t>
            </a:r>
            <a:r>
              <a:rPr lang="en-US" sz="2800" spc="-30" dirty="0" smtClean="0">
                <a:latin typeface="Arial" charset="0"/>
              </a:rPr>
              <a:t> </a:t>
            </a:r>
            <a:r>
              <a:rPr lang="en-US" sz="3200" spc="-30" dirty="0" smtClean="0">
                <a:latin typeface="Arial" charset="0"/>
              </a:rPr>
              <a:t>-</a:t>
            </a:r>
            <a:r>
              <a:rPr lang="en-US" sz="3100" spc="-30" dirty="0" smtClean="0">
                <a:latin typeface="Arial" charset="0"/>
              </a:rPr>
              <a:t> </a:t>
            </a:r>
            <a:r>
              <a:rPr lang="en-US" sz="3200" spc="-30" dirty="0" smtClean="0">
                <a:latin typeface="Arial" charset="0"/>
              </a:rPr>
              <a:t>Y</a:t>
            </a:r>
            <a:r>
              <a:rPr lang="en-US" sz="3200" dirty="0" smtClean="0">
                <a:latin typeface="Arial" charset="0"/>
              </a:rPr>
              <a:t>ou’ll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 smtClean="0">
                <a:latin typeface="Arial" charset="0"/>
              </a:rPr>
              <a:t>on the chance to learn </a:t>
            </a:r>
          </a:p>
          <a:p>
            <a:pPr marL="744538" indent="-234950" eaLnBrk="1" hangingPunct="1"/>
            <a:r>
              <a:rPr lang="en-US" sz="3200" dirty="0" smtClean="0">
                <a:latin typeface="Arial" charset="0"/>
              </a:rPr>
              <a:t>	a </a:t>
            </a:r>
            <a:r>
              <a:rPr lang="en-US" sz="3200" b="1" dirty="0" smtClean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 smtClean="0">
                <a:latin typeface="Arial" charset="0"/>
              </a:rPr>
              <a:t>that can let you henceforth </a:t>
            </a:r>
            <a:br>
              <a:rPr lang="en-US" sz="3200" dirty="0" smtClean="0">
                <a:latin typeface="Arial" charset="0"/>
              </a:rPr>
            </a:br>
            <a:r>
              <a:rPr lang="en-US" sz="3200" dirty="0" smtClean="0">
                <a:latin typeface="Arial" charset="0"/>
              </a:rPr>
              <a:t>do things quicker.</a:t>
            </a:r>
          </a:p>
          <a:p>
            <a:pPr marL="627063" lvl="0" indent="-179388" eaLnBrk="1" hangingPunct="1">
              <a:tabLst>
                <a:tab pos="342900" algn="l"/>
              </a:tabLst>
            </a:pPr>
            <a:r>
              <a:rPr lang="en-US" sz="2000" spc="-40" dirty="0" smtClean="0">
                <a:latin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en-US" sz="3200" spc="-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u’ll 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no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t be prepared f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r t</a:t>
            </a:r>
            <a:r>
              <a:rPr lang="en-US" sz="3200" spc="-50" dirty="0">
                <a:solidFill>
                  <a:srgbClr val="000000"/>
                </a:solidFill>
                <a:latin typeface="Arial" charset="0"/>
              </a:rPr>
              <a:t>h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spc="-3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. 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514600" y="2209800"/>
            <a:ext cx="838200" cy="1143000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4419600" y="4625162"/>
            <a:ext cx="2743200" cy="124223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6349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04201 -0.29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-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 smtClean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6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20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 smtClean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3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244784"/>
      </p:ext>
    </p:extLst>
  </p:cSld>
  <p:clrMapOvr>
    <a:masterClrMapping/>
  </p:clrMapOvr>
  <p:transition advTm="200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 smtClean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3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13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82218"/>
      </p:ext>
    </p:extLst>
  </p:cSld>
  <p:clrMapOvr>
    <a:masterClrMapping/>
  </p:clrMapOvr>
  <p:transition advTm="200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 smtClean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 smtClean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3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13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00" b="1" dirty="0">
                <a:solidFill>
                  <a:srgbClr val="FFFFFF"/>
                </a:solidFill>
                <a:latin typeface="Times New Roman" pitchFamily="18" charset="0"/>
              </a:rPr>
              <a:t>     </a:t>
            </a:r>
            <a:r>
              <a:rPr lang="en-US" altLang="en-US" sz="2800" b="1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200" b="1" dirty="0">
                <a:solidFill>
                  <a:srgbClr val="FFFFFF"/>
                </a:solidFill>
                <a:latin typeface="Arial Narrow" panose="020B0606020202030204" pitchFamily="34" charset="0"/>
              </a:rPr>
              <a:t>w</a:t>
            </a:r>
            <a:r>
              <a:rPr lang="en-US" altLang="en-US" sz="100" b="1" dirty="0">
                <a:solidFill>
                  <a:srgbClr val="FFFFFF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10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16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5913"/>
      </p:ext>
    </p:extLst>
  </p:cSld>
  <p:clrMapOvr>
    <a:masterClrMapping/>
  </p:clrMapOvr>
  <p:transition advTm="200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 smtClean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 smtClean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3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13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00" b="1" dirty="0">
                <a:solidFill>
                  <a:srgbClr val="FFFFFF"/>
                </a:solidFill>
                <a:latin typeface="Times New Roman" pitchFamily="18" charset="0"/>
              </a:rPr>
              <a:t>     </a:t>
            </a:r>
            <a:r>
              <a:rPr lang="en-US" altLang="en-US" sz="2800" b="1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200" b="1" dirty="0">
                <a:solidFill>
                  <a:srgbClr val="FFFFFF"/>
                </a:solidFill>
                <a:latin typeface="Arial Narrow" panose="020B0606020202030204" pitchFamily="34" charset="0"/>
              </a:rPr>
              <a:t>w</a:t>
            </a:r>
            <a:r>
              <a:rPr lang="en-US" altLang="en-US" sz="100" b="1" dirty="0">
                <a:solidFill>
                  <a:srgbClr val="FFFFFF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10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16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3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60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300" b="1" dirty="0">
                <a:solidFill>
                  <a:schemeClr val="bg1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12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20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156757"/>
      </p:ext>
    </p:extLst>
  </p:cSld>
  <p:clrMapOvr>
    <a:masterClrMapping/>
  </p:clrMapOvr>
  <p:transition advTm="200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 smtClean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 smtClean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3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13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0" b="1" dirty="0" smtClean="0">
                <a:solidFill>
                  <a:schemeClr val="bg1"/>
                </a:solidFill>
                <a:latin typeface="Times New Roman" pitchFamily="18" charset="0"/>
              </a:rPr>
              <a:t>    </a:t>
            </a:r>
            <a:r>
              <a:rPr lang="en-US" altLang="en-US" sz="2800" b="1" dirty="0" smtClean="0">
                <a:solidFill>
                  <a:srgbClr val="FFFFFF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200" b="1" dirty="0">
                <a:solidFill>
                  <a:srgbClr val="FFFFFF"/>
                </a:solidFill>
                <a:latin typeface="Arial Narrow" panose="020B0606020202030204" pitchFamily="34" charset="0"/>
              </a:rPr>
              <a:t>w</a:t>
            </a:r>
            <a:r>
              <a:rPr lang="en-US" altLang="en-US" sz="100" b="1" dirty="0">
                <a:solidFill>
                  <a:srgbClr val="FFFFFF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en-US" sz="110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16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3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60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300" b="1" dirty="0">
                <a:solidFill>
                  <a:schemeClr val="bg1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12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20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47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88921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18680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7028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8261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5124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cd ~/</a:t>
            </a:r>
            <a:r>
              <a:rPr lang="en-US" altLang="zh-TW" sz="2800" dirty="0" err="1">
                <a:latin typeface="High Tower Text" pitchFamily="18" charset="0"/>
              </a:rPr>
              <a:t>demofiles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01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6148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demofiles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ls 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r>
              <a:rPr lang="en-US" altLang="zh-TW" sz="2800" dirty="0"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962400" y="3521075"/>
            <a:ext cx="4267200" cy="1584325"/>
          </a:xfrm>
          <a:prstGeom prst="wedgeRoundRectCallout">
            <a:avLst>
              <a:gd name="adj1" fmla="val -72644"/>
              <a:gd name="adj2" fmla="val -555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This error message is because </a:t>
            </a:r>
            <a:r>
              <a:rPr lang="en-US" altLang="zh-TW" sz="2800" dirty="0" smtClean="0"/>
              <a:t>no </a:t>
            </a:r>
            <a:r>
              <a:rPr lang="en-US" altLang="zh-TW" sz="2800" dirty="0"/>
              <a:t>file with that name </a:t>
            </a:r>
            <a:r>
              <a:rPr lang="en-US" altLang="zh-TW" sz="2800" dirty="0" smtClean="0"/>
              <a:t>is in </a:t>
            </a:r>
            <a:r>
              <a:rPr lang="en-US" altLang="zh-TW" sz="2800" dirty="0"/>
              <a:t>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41304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7172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demofiles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ls 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962400" y="4206875"/>
            <a:ext cx="4267200" cy="1584325"/>
          </a:xfrm>
          <a:prstGeom prst="wedgeRoundRectCallout">
            <a:avLst>
              <a:gd name="adj1" fmla="val -72644"/>
              <a:gd name="adj2" fmla="val -555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There is, however, a file with that name in one </a:t>
            </a:r>
            <a:r>
              <a:rPr lang="en-US" altLang="zh-TW" sz="2800" dirty="0" smtClean="0"/>
              <a:t>of</a:t>
            </a:r>
            <a:br>
              <a:rPr lang="en-US" altLang="zh-TW" sz="2800" dirty="0" smtClean="0"/>
            </a:br>
            <a:r>
              <a:rPr lang="en-US" altLang="zh-TW" sz="2800" dirty="0" smtClean="0"/>
              <a:t>its </a:t>
            </a:r>
            <a:r>
              <a:rPr lang="en-US" altLang="zh-TW" sz="2800" dirty="0"/>
              <a:t>sub-directories.</a:t>
            </a:r>
          </a:p>
        </p:txBody>
      </p:sp>
    </p:spTree>
    <p:extLst>
      <p:ext uri="{BB962C8B-B14F-4D97-AF65-F5344CB8AC3E}">
        <p14:creationId xmlns:p14="http://schemas.microsoft.com/office/powerpoint/2010/main" val="222268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 smtClean="0">
                <a:solidFill>
                  <a:srgbClr val="10068E"/>
                </a:solidFill>
              </a:rPr>
              <a:t>Course Outline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019800"/>
          </a:xfrm>
        </p:spPr>
        <p:txBody>
          <a:bodyPr/>
          <a:lstStyle/>
          <a:p>
            <a:pPr eaLnBrk="1" hangingPunct="1"/>
            <a:r>
              <a:rPr lang="en-US" altLang="zh-TW" sz="2400" dirty="0" smtClean="0"/>
              <a:t>Basic UNIX Commands</a:t>
            </a:r>
          </a:p>
          <a:p>
            <a:pPr lvl="1" eaLnBrk="1" hangingPunct="1">
              <a:spcBef>
                <a:spcPts val="30"/>
              </a:spcBef>
            </a:pPr>
            <a:r>
              <a:rPr lang="en-US" altLang="zh-TW" sz="2400" dirty="0" smtClean="0"/>
              <a:t>cd, ls, </a:t>
            </a:r>
            <a:r>
              <a:rPr lang="en-US" altLang="zh-TW" sz="2400" dirty="0" err="1" smtClean="0"/>
              <a:t>mkdir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rmdir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cp</a:t>
            </a:r>
            <a:r>
              <a:rPr lang="en-US" altLang="zh-TW" sz="2400" dirty="0" smtClean="0"/>
              <a:t>, mv, cat, less, echo, history, etc.</a:t>
            </a:r>
          </a:p>
          <a:p>
            <a:pPr eaLnBrk="1" hangingPunct="1"/>
            <a:r>
              <a:rPr lang="en-US" altLang="zh-TW" sz="2400" dirty="0" smtClean="0"/>
              <a:t>More complex UNIX Commands</a:t>
            </a:r>
          </a:p>
          <a:p>
            <a:pPr lvl="1" eaLnBrk="1" hangingPunct="1">
              <a:spcBef>
                <a:spcPts val="30"/>
              </a:spcBef>
            </a:pPr>
            <a:r>
              <a:rPr lang="en-US" altLang="zh-TW" sz="2400" dirty="0" smtClean="0"/>
              <a:t>cut, diff, </a:t>
            </a:r>
            <a:r>
              <a:rPr lang="en-US" altLang="zh-TW" sz="2400" dirty="0" err="1" smtClean="0"/>
              <a:t>tr</a:t>
            </a:r>
            <a:r>
              <a:rPr lang="en-US" altLang="zh-TW" sz="2400" dirty="0" smtClean="0"/>
              <a:t>, expr, </a:t>
            </a:r>
            <a:r>
              <a:rPr lang="en-US" altLang="zh-TW" sz="2400" dirty="0" err="1" smtClean="0"/>
              <a:t>xargs</a:t>
            </a:r>
            <a:r>
              <a:rPr lang="en-US" altLang="zh-TW" sz="2400" dirty="0" smtClean="0"/>
              <a:t>, etc.</a:t>
            </a:r>
          </a:p>
          <a:p>
            <a:pPr eaLnBrk="1" hangingPunct="1"/>
            <a:r>
              <a:rPr lang="en-US" altLang="zh-TW" sz="2400" dirty="0" smtClean="0"/>
              <a:t>Redirection and Pipes</a:t>
            </a:r>
          </a:p>
          <a:p>
            <a:pPr eaLnBrk="1" hangingPunct="1"/>
            <a:r>
              <a:rPr lang="en-US" altLang="zh-TW" sz="2400" dirty="0"/>
              <a:t>UNIX Shell Wildcard Patterns</a:t>
            </a:r>
          </a:p>
          <a:p>
            <a:pPr eaLnBrk="1" hangingPunct="1"/>
            <a:r>
              <a:rPr lang="en-US" altLang="zh-TW" sz="2400" dirty="0" smtClean="0"/>
              <a:t>UNIX Shell </a:t>
            </a:r>
            <a:r>
              <a:rPr lang="en-US" altLang="zh-TW" sz="2400" dirty="0"/>
              <a:t>Q</a:t>
            </a:r>
            <a:r>
              <a:rPr lang="en-US" altLang="zh-TW" sz="2400" dirty="0" smtClean="0"/>
              <a:t>uoting Rules</a:t>
            </a:r>
          </a:p>
          <a:p>
            <a:pPr eaLnBrk="1" hangingPunct="1"/>
            <a:r>
              <a:rPr lang="en-US" altLang="zh-TW" sz="2400" dirty="0" smtClean="0"/>
              <a:t>Regular Expression Patterns (grep)</a:t>
            </a:r>
          </a:p>
          <a:p>
            <a:pPr eaLnBrk="1" hangingPunct="1"/>
            <a:r>
              <a:rPr lang="en-US" altLang="zh-TW" sz="2400" dirty="0" smtClean="0"/>
              <a:t>Extended Regular Expression Patterns (</a:t>
            </a:r>
            <a:r>
              <a:rPr lang="en-US" altLang="zh-TW" sz="2400" dirty="0" err="1" smtClean="0"/>
              <a:t>egrep</a:t>
            </a:r>
            <a:r>
              <a:rPr lang="en-US" altLang="zh-TW" sz="2400" dirty="0" smtClean="0"/>
              <a:t>)</a:t>
            </a:r>
          </a:p>
          <a:p>
            <a:pPr eaLnBrk="1" hangingPunct="1"/>
            <a:r>
              <a:rPr lang="en-US" altLang="zh-TW" sz="2400" dirty="0" smtClean="0"/>
              <a:t>C Shell Programming</a:t>
            </a:r>
          </a:p>
          <a:p>
            <a:pPr eaLnBrk="1" hangingPunct="1"/>
            <a:r>
              <a:rPr lang="en-US" altLang="zh-TW" sz="2400" dirty="0" smtClean="0"/>
              <a:t>The sed Command</a:t>
            </a:r>
          </a:p>
          <a:p>
            <a:pPr eaLnBrk="1" hangingPunct="1"/>
            <a:r>
              <a:rPr lang="en-US" altLang="zh-TW" sz="2400" dirty="0" smtClean="0"/>
              <a:t>The awk Command</a:t>
            </a:r>
          </a:p>
          <a:p>
            <a:pPr eaLnBrk="1" hangingPunct="1"/>
            <a:r>
              <a:rPr lang="en-US" altLang="zh-TW" sz="2400" dirty="0" smtClean="0">
                <a:solidFill>
                  <a:schemeClr val="bg2"/>
                </a:solidFill>
              </a:rPr>
              <a:t>Items that we probably won’t have time to cover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2400" dirty="0" err="1" smtClean="0">
                <a:solidFill>
                  <a:schemeClr val="bg2"/>
                </a:solidFill>
              </a:rPr>
              <a:t>Makefiles</a:t>
            </a:r>
            <a:r>
              <a:rPr lang="en-US" altLang="zh-TW" sz="2400" dirty="0" smtClean="0">
                <a:solidFill>
                  <a:schemeClr val="bg2"/>
                </a:solidFill>
              </a:rPr>
              <a:t>, </a:t>
            </a:r>
            <a:r>
              <a:rPr lang="en-US" altLang="zh-TW" sz="2400" dirty="0" err="1" smtClean="0">
                <a:solidFill>
                  <a:schemeClr val="bg2"/>
                </a:solidFill>
              </a:rPr>
              <a:t>lex</a:t>
            </a:r>
            <a:r>
              <a:rPr lang="en-US" altLang="zh-TW" sz="2400" dirty="0" smtClean="0">
                <a:solidFill>
                  <a:schemeClr val="bg2"/>
                </a:solidFill>
              </a:rPr>
              <a:t> and </a:t>
            </a:r>
            <a:r>
              <a:rPr lang="en-US" altLang="zh-TW" sz="2400" dirty="0" err="1" smtClean="0">
                <a:solidFill>
                  <a:schemeClr val="bg2"/>
                </a:solidFill>
              </a:rPr>
              <a:t>yacc</a:t>
            </a:r>
            <a:r>
              <a:rPr lang="en-US" altLang="zh-TW" sz="2400" dirty="0" smtClean="0">
                <a:solidFill>
                  <a:schemeClr val="bg2"/>
                </a:solidFill>
              </a:rPr>
              <a:t> grammars, the bash shell</a:t>
            </a:r>
            <a:endParaRPr lang="zh-TW" altLang="en-US" sz="24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78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demofiles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ls 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514600" y="4876800"/>
            <a:ext cx="4267200" cy="1066800"/>
          </a:xfrm>
          <a:prstGeom prst="wedgeRoundRectCallout">
            <a:avLst>
              <a:gd name="adj1" fmla="val -72644"/>
              <a:gd name="adj2" fmla="val -555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There is one </a:t>
            </a:r>
            <a:r>
              <a:rPr lang="en-US" altLang="zh-TW" sz="2800" dirty="0" smtClean="0"/>
              <a:t>matching</a:t>
            </a:r>
            <a:br>
              <a:rPr lang="en-US" altLang="zh-TW" sz="2800" dirty="0" smtClean="0"/>
            </a:br>
            <a:r>
              <a:rPr lang="en-US" altLang="zh-TW" sz="2800" dirty="0" smtClean="0"/>
              <a:t>file in </a:t>
            </a:r>
            <a:r>
              <a:rPr lang="en-US" altLang="zh-TW" sz="2800" dirty="0"/>
              <a:t>my directory.</a:t>
            </a:r>
          </a:p>
        </p:txBody>
      </p:sp>
    </p:spTree>
    <p:extLst>
      <p:ext uri="{BB962C8B-B14F-4D97-AF65-F5344CB8AC3E}">
        <p14:creationId xmlns:p14="http://schemas.microsoft.com/office/powerpoint/2010/main" val="42568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demofiles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latin typeface="High Tower Text" pitchFamily="18" charset="0"/>
              </a:rPr>
              <a:t>find </a:t>
            </a:r>
            <a:r>
              <a:rPr lang="en-US" altLang="zh-TW" sz="2800" dirty="0">
                <a:latin typeface="High Tower Text" pitchFamily="18" charset="0"/>
              </a:rPr>
              <a:t>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 smtClean="0">
                <a:latin typeface="High Tower Text" pitchFamily="18" charset="0"/>
              </a:rPr>
              <a:t>*"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7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demofiles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latin typeface="High Tower Text" pitchFamily="18" charset="0"/>
              </a:rPr>
              <a:t>find </a:t>
            </a:r>
            <a:r>
              <a:rPr lang="en-US" altLang="zh-TW" sz="2800" dirty="0">
                <a:latin typeface="High Tower Text" pitchFamily="18" charset="0"/>
              </a:rPr>
              <a:t>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 smtClean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</a:t>
            </a:r>
            <a:r>
              <a:rPr lang="en-US" altLang="zh-TW" sz="2800" dirty="0" smtClean="0">
                <a:latin typeface="High Tower Text" pitchFamily="18" charset="0"/>
              </a:rPr>
              <a:t>myfile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demofiles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latin typeface="High Tower Text" pitchFamily="18" charset="0"/>
              </a:rPr>
              <a:t>find </a:t>
            </a:r>
            <a:r>
              <a:rPr lang="en-US" altLang="zh-TW" sz="2800" dirty="0">
                <a:latin typeface="High Tower Text" pitchFamily="18" charset="0"/>
              </a:rPr>
              <a:t>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 smtClean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 smtClean="0">
                <a:latin typeface="High Tower Text" pitchFamily="18" charset="0"/>
              </a:rPr>
              <a:t>_</a:t>
            </a:r>
            <a:endParaRPr lang="en-US" altLang="zh-TW" sz="28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32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demofiles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latin typeface="High Tower Text" pitchFamily="18" charset="0"/>
              </a:rPr>
              <a:t>find </a:t>
            </a:r>
            <a:r>
              <a:rPr lang="en-US" altLang="zh-TW" sz="2800" dirty="0">
                <a:latin typeface="High Tower Text" pitchFamily="18" charset="0"/>
              </a:rPr>
              <a:t>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 smtClean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</a:t>
            </a:r>
            <a:r>
              <a:rPr lang="en-US" altLang="zh-TW" sz="2800" dirty="0" smtClean="0">
                <a:latin typeface="High Tower Text" pitchFamily="18" charset="0"/>
              </a:rPr>
              <a:t>subdir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 smtClean="0">
                <a:latin typeface="High Tower Text" pitchFamily="18" charset="0"/>
              </a:rPr>
              <a:t>/</a:t>
            </a:r>
            <a:r>
              <a:rPr lang="en-US" altLang="zh-TW" sz="2800" dirty="0" err="1" smtClean="0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3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demofiles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latin typeface="High Tower Text" pitchFamily="18" charset="0"/>
              </a:rPr>
              <a:t>find </a:t>
            </a:r>
            <a:r>
              <a:rPr lang="en-US" altLang="zh-TW" sz="2800" dirty="0">
                <a:latin typeface="High Tower Text" pitchFamily="18" charset="0"/>
              </a:rPr>
              <a:t>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 smtClean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</a:t>
            </a:r>
            <a:r>
              <a:rPr lang="en-US" altLang="zh-TW" sz="2800" dirty="0" smtClean="0">
                <a:latin typeface="High Tower Text" pitchFamily="18" charset="0"/>
              </a:rPr>
              <a:t>subdir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 smtClean="0">
                <a:latin typeface="High Tower Text" pitchFamily="18" charset="0"/>
              </a:rPr>
              <a:t>/</a:t>
            </a:r>
            <a:r>
              <a:rPr lang="en-US" altLang="zh-TW" sz="2800" dirty="0" err="1" smtClean="0">
                <a:latin typeface="High Tower Text" pitchFamily="18" charset="0"/>
              </a:rPr>
              <a:t>subsubdir</a:t>
            </a:r>
            <a:r>
              <a:rPr lang="en-US" altLang="zh-TW" sz="2800" dirty="0" smtClean="0">
                <a:latin typeface="High Tower Text" pitchFamily="18" charset="0"/>
              </a:rPr>
              <a:t>/myfile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28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0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zh-TW" sz="2800" dirty="0" smtClean="0">
                <a:solidFill>
                  <a:srgbClr val="BFBFBF"/>
                </a:solidFill>
              </a:rPr>
              <a:t>%</a:t>
            </a:r>
            <a:r>
              <a:rPr lang="en-US" altLang="zh-TW" sz="2800" dirty="0" smtClean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smtClean="0">
                <a:latin typeface="High Tower Text" pitchFamily="18" charset="0"/>
              </a:rPr>
              <a:t>find </a:t>
            </a:r>
            <a:r>
              <a:rPr lang="en-US" altLang="zh-TW" sz="2800" dirty="0">
                <a:latin typeface="High Tower Text" pitchFamily="18" charset="0"/>
              </a:rPr>
              <a:t>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 smtClean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</a:t>
            </a:r>
            <a:r>
              <a:rPr lang="en-US" altLang="zh-TW" sz="2800" dirty="0" smtClean="0">
                <a:latin typeface="High Tower Text" pitchFamily="18" charset="0"/>
              </a:rPr>
              <a:t>subdir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 smtClean="0">
                <a:latin typeface="High Tower Text" pitchFamily="18" charset="0"/>
              </a:rPr>
              <a:t>/</a:t>
            </a:r>
            <a:r>
              <a:rPr lang="en-US" altLang="zh-TW" sz="2800" dirty="0" err="1" smtClean="0">
                <a:latin typeface="High Tower Text" pitchFamily="18" charset="0"/>
              </a:rPr>
              <a:t>subsubdir</a:t>
            </a:r>
            <a:r>
              <a:rPr lang="en-US" altLang="zh-TW" sz="2800" dirty="0" smtClean="0">
                <a:latin typeface="High Tower Text" pitchFamily="18" charset="0"/>
              </a:rPr>
              <a:t>/</a:t>
            </a:r>
            <a:r>
              <a:rPr lang="en-US" altLang="zh-TW" sz="2800" dirty="0" err="1" smtClean="0">
                <a:latin typeface="High Tower Text" pitchFamily="18" charset="0"/>
              </a:rPr>
              <a:t>yail</a:t>
            </a:r>
            <a:endParaRPr lang="en-US" altLang="zh-TW" sz="3200" dirty="0"/>
          </a:p>
          <a:p>
            <a:pPr marL="342900" indent="-342900">
              <a:lnSpc>
                <a:spcPct val="90000"/>
              </a:lnSpc>
            </a:pP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1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smtClean="0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 smtClean="0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 smtClean="0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9220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yail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endParaRPr lang="en-US" altLang="zh-TW" sz="3200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800600" y="4800600"/>
            <a:ext cx="4267200" cy="1524000"/>
          </a:xfrm>
          <a:prstGeom prst="wedgeRoundRectCallout">
            <a:avLst>
              <a:gd name="adj1" fmla="val -92903"/>
              <a:gd name="adj2" fmla="val -864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But there are four more matches in subdirectories (for a total of 5 matches).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191000" y="2133600"/>
            <a:ext cx="4267200" cy="1981200"/>
          </a:xfrm>
          <a:prstGeom prst="wedgeRoundRectCallout">
            <a:avLst>
              <a:gd name="adj1" fmla="val -84722"/>
              <a:gd name="adj2" fmla="val 5596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Notice that, </a:t>
            </a:r>
            <a:r>
              <a:rPr lang="en-US" altLang="zh-TW" sz="2700" i="1" dirty="0"/>
              <a:t>this time</a:t>
            </a:r>
            <a:r>
              <a:rPr lang="en-US" altLang="zh-TW" sz="2700" dirty="0"/>
              <a:t>, </a:t>
            </a:r>
            <a:r>
              <a:rPr lang="en-US" altLang="zh-TW" sz="2700" dirty="0" smtClean="0"/>
              <a:t>we</a:t>
            </a:r>
          </a:p>
          <a:p>
            <a:pPr algn="ctr"/>
            <a:r>
              <a:rPr lang="en-US" altLang="zh-TW" sz="2700" dirty="0" smtClean="0"/>
              <a:t>need </a:t>
            </a:r>
            <a:r>
              <a:rPr lang="en-US" altLang="zh-TW" sz="2700" dirty="0"/>
              <a:t>to use quotes ("). </a:t>
            </a:r>
            <a:r>
              <a:rPr lang="en-US" altLang="zh-TW" sz="2700" dirty="0" smtClean="0"/>
              <a:t/>
            </a:r>
            <a:br>
              <a:rPr lang="en-US" altLang="zh-TW" sz="2700" dirty="0" smtClean="0"/>
            </a:br>
            <a:r>
              <a:rPr lang="en-US" altLang="zh-TW" sz="2700" dirty="0" smtClean="0"/>
              <a:t>This </a:t>
            </a:r>
            <a:r>
              <a:rPr lang="en-US" altLang="zh-TW" sz="2700" dirty="0"/>
              <a:t>is because we </a:t>
            </a:r>
            <a:r>
              <a:rPr lang="en-US" altLang="zh-TW" sz="2700" dirty="0" smtClean="0"/>
              <a:t>used</a:t>
            </a:r>
          </a:p>
          <a:p>
            <a:pPr algn="ctr"/>
            <a:r>
              <a:rPr lang="en-US" altLang="zh-TW" sz="2700" spc="-20" dirty="0" smtClean="0"/>
              <a:t>wildcard</a:t>
            </a:r>
            <a:r>
              <a:rPr lang="en-US" altLang="zh-TW" sz="2400" spc="-20" dirty="0" smtClean="0"/>
              <a:t> </a:t>
            </a:r>
            <a:r>
              <a:rPr lang="en-US" altLang="zh-TW" sz="2700" spc="-20" dirty="0"/>
              <a:t>symbols </a:t>
            </a:r>
            <a:r>
              <a:rPr lang="en-US" altLang="zh-TW" sz="2700" spc="-20" dirty="0" smtClean="0"/>
              <a:t>(</a:t>
            </a:r>
            <a:r>
              <a:rPr lang="en-US" altLang="zh-TW" sz="2700" spc="-70" dirty="0" smtClean="0"/>
              <a:t>*</a:t>
            </a:r>
            <a:r>
              <a:rPr lang="en-US" altLang="zh-TW" sz="2400" spc="-70" dirty="0" smtClean="0"/>
              <a:t> </a:t>
            </a:r>
            <a:r>
              <a:rPr lang="en-US" altLang="zh-TW" sz="2700" spc="-70" dirty="0" smtClean="0"/>
              <a:t>and</a:t>
            </a:r>
            <a:r>
              <a:rPr lang="en-US" altLang="zh-TW" sz="2400" spc="-70" dirty="0" smtClean="0"/>
              <a:t> </a:t>
            </a:r>
            <a:r>
              <a:rPr lang="en-US" altLang="zh-TW" sz="2700" spc="-120" dirty="0" smtClean="0"/>
              <a:t>?).</a:t>
            </a:r>
            <a:endParaRPr lang="en-US" altLang="zh-TW" sz="2700" spc="-120" dirty="0"/>
          </a:p>
        </p:txBody>
      </p:sp>
    </p:spTree>
    <p:extLst>
      <p:ext uri="{BB962C8B-B14F-4D97-AF65-F5344CB8AC3E}">
        <p14:creationId xmlns:p14="http://schemas.microsoft.com/office/powerpoint/2010/main" val="38821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69804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419887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55036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diff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6983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33513"/>
            <a:ext cx="8458200" cy="464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GUIs (Graphical User Interfaces) are available and often used on Linux systems. </a:t>
            </a:r>
          </a:p>
          <a:p>
            <a:pPr eaLnBrk="1" hangingPunct="1">
              <a:spcBef>
                <a:spcPts val="2400"/>
              </a:spcBef>
            </a:pPr>
            <a:r>
              <a:rPr lang="en-US" altLang="en-US" dirty="0" smtClean="0"/>
              <a:t>But you must know the command line utilities, pipes, and I/O redirection in order to create UNIX script programs.</a:t>
            </a:r>
          </a:p>
          <a:p>
            <a:pPr eaLnBrk="1" hangingPunct="1">
              <a:spcBef>
                <a:spcPts val="2400"/>
              </a:spcBef>
            </a:pPr>
            <a:r>
              <a:rPr lang="en-US" altLang="en-US" dirty="0" smtClean="0"/>
              <a:t>Once you learn the UNIX command line,   you often prefer it to the GUI, because it is  so flexible and powerful.</a:t>
            </a:r>
          </a:p>
          <a:p>
            <a:pPr eaLnBrk="1" hangingPunct="1">
              <a:buFontTx/>
              <a:buNone/>
            </a:pPr>
            <a:endParaRPr lang="en-US" altLang="en-US" sz="2800" dirty="0" smtClean="0"/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title"/>
          </p:nvPr>
        </p:nvSpPr>
        <p:spPr>
          <a:xfrm>
            <a:off x="619125" y="152400"/>
            <a:ext cx="7986713" cy="830263"/>
          </a:xfrm>
        </p:spPr>
        <p:txBody>
          <a:bodyPr anchor="b">
            <a:spAutoFit/>
          </a:bodyPr>
          <a:lstStyle/>
          <a:p>
            <a:pPr eaLnBrk="1" hangingPunct="1">
              <a:defRPr/>
            </a:pPr>
            <a:r>
              <a:rPr lang="en-US" altLang="en-US" sz="4800" dirty="0" smtClean="0">
                <a:solidFill>
                  <a:srgbClr val="10068E"/>
                </a:solidFill>
              </a:rPr>
              <a:t>Using the Command Line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81100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diff</a:t>
            </a:r>
            <a:endParaRPr lang="en-US" altLang="zh-TW" sz="7200" b="1" dirty="0" smtClean="0">
              <a:solidFill>
                <a:srgbClr val="10068E"/>
              </a:solidFill>
            </a:endParaRP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96752"/>
            <a:ext cx="8991600" cy="5334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b="1" dirty="0" smtClean="0">
                <a:solidFill>
                  <a:srgbClr val="FF0000"/>
                </a:solidFill>
                <a:latin typeface="Courier"/>
              </a:rPr>
              <a:t>diff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takes two text files and shows their differences. </a:t>
            </a:r>
            <a:endParaRPr lang="en-US" altLang="zh-TW" sz="1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flags:</a:t>
            </a: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To display changes in </a:t>
            </a:r>
            <a:r>
              <a:rPr lang="en-US" altLang="zh-TW" sz="2800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ontext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  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Slightly different display of changes in context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-q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Be </a:t>
            </a:r>
            <a:r>
              <a:rPr lang="en-US" altLang="zh-TW" sz="2800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uiet --just print whether the files have differences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TW" sz="2800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ifferent algorithm to identified the lines that changed 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Ignore </a:t>
            </a:r>
            <a:r>
              <a:rPr lang="en-US" altLang="zh-TW" sz="2800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hite space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Side b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side comparison 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</a:t>
            </a:r>
            <a:r>
              <a:rPr lang="en-US" altLang="zh-TW" sz="2800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800" i="1" dirty="0" err="1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lang="en-US" altLang="zh-TW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display </a:t>
            </a:r>
            <a:r>
              <a:rPr lang="en-US" altLang="zh-TW" sz="2800" dirty="0" smtClean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idth (useful with -y)</a:t>
            </a:r>
            <a:endParaRPr lang="en-US" altLang="zh-TW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r>
              <a:rPr lang="en-US" altLang="zh-TW" sz="800" dirty="0" smtClean="0">
                <a:solidFill>
                  <a:srgbClr val="0033CC"/>
                </a:solidFill>
              </a:rPr>
              <a:t/>
            </a:r>
            <a:br>
              <a:rPr lang="en-US" altLang="zh-TW" sz="800" dirty="0" smtClean="0">
                <a:solidFill>
                  <a:srgbClr val="0033CC"/>
                </a:solidFill>
              </a:rPr>
            </a:br>
            <a:r>
              <a:rPr lang="en-US" altLang="zh-TW" dirty="0" smtClean="0">
                <a:solidFill>
                  <a:srgbClr val="0033CC"/>
                </a:solidFill>
              </a:rPr>
              <a:t>A diff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dirty="0" smtClean="0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chemeClr val="tx1"/>
                </a:solidFill>
              </a:rPr>
              <a:t>original</a:t>
            </a:r>
            <a:r>
              <a:rPr lang="en-US" altLang="zh-TW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17 check this </a:t>
            </a:r>
            <a:r>
              <a:rPr lang="en-US" altLang="zh-TW" sz="1300" dirty="0" err="1">
                <a:solidFill>
                  <a:schemeClr val="tx1"/>
                </a:solidFill>
              </a:rPr>
              <a:t>dokument</a:t>
            </a:r>
            <a:r>
              <a:rPr lang="en-US" altLang="zh-TW" sz="1300" dirty="0">
                <a:solidFill>
                  <a:schemeClr val="tx1"/>
                </a:solidFill>
              </a:rPr>
              <a:t>. On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4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rgbClr val="000000"/>
                </a:solidFill>
              </a:rPr>
              <a:t>new</a:t>
            </a:r>
            <a:r>
              <a:rPr lang="en-US" altLang="zh-TW" sz="2400" dirty="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28 to this document. </a:t>
            </a:r>
          </a:p>
          <a:p>
            <a:pPr>
              <a:defRPr/>
            </a:pPr>
            <a:endParaRPr lang="en-US" altLang="zh-TW" sz="1300" i="1" dirty="0">
              <a:solidFill>
                <a:schemeClr val="tx1"/>
              </a:solidFill>
            </a:endParaRPr>
          </a:p>
        </p:txBody>
      </p:sp>
      <p:sp>
        <p:nvSpPr>
          <p:cNvPr id="134149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% diff  original  new</a:t>
            </a:r>
          </a:p>
        </p:txBody>
      </p:sp>
    </p:spTree>
    <p:extLst>
      <p:ext uri="{BB962C8B-B14F-4D97-AF65-F5344CB8AC3E}">
        <p14:creationId xmlns:p14="http://schemas.microsoft.com/office/powerpoint/2010/main" val="346714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r>
              <a:rPr lang="en-US" altLang="zh-TW" sz="800" dirty="0" smtClean="0">
                <a:solidFill>
                  <a:srgbClr val="0033CC"/>
                </a:solidFill>
              </a:rPr>
              <a:t/>
            </a:r>
            <a:br>
              <a:rPr lang="en-US" altLang="zh-TW" sz="800" dirty="0" smtClean="0">
                <a:solidFill>
                  <a:srgbClr val="0033CC"/>
                </a:solidFill>
              </a:rPr>
            </a:br>
            <a:r>
              <a:rPr lang="en-US" altLang="zh-TW" dirty="0" smtClean="0">
                <a:solidFill>
                  <a:srgbClr val="0033CC"/>
                </a:solidFill>
              </a:rPr>
              <a:t>A diff 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dirty="0" smtClean="0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5173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% diff  original  new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0a1,6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This is an important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notice! It should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therefore be located at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the beginning of this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document!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8,14c14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compress the size of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changes.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text that is outdated.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It will be deleted in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near future.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compress anything.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17c17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check this dokument.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check this document.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24c24,28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important new additions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to this document. </a:t>
            </a:r>
          </a:p>
        </p:txBody>
      </p:sp>
    </p:spTree>
    <p:extLst>
      <p:ext uri="{BB962C8B-B14F-4D97-AF65-F5344CB8AC3E}">
        <p14:creationId xmlns:p14="http://schemas.microsoft.com/office/powerpoint/2010/main" val="344344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r>
              <a:rPr lang="en-US" altLang="zh-TW" sz="800" smtClean="0">
                <a:solidFill>
                  <a:srgbClr val="0033CC"/>
                </a:solidFill>
              </a:rPr>
              <a:t/>
            </a:r>
            <a:br>
              <a:rPr lang="en-US" altLang="zh-TW" sz="800" smtClean="0">
                <a:solidFill>
                  <a:srgbClr val="0033CC"/>
                </a:solidFill>
              </a:rPr>
            </a:br>
            <a:r>
              <a:rPr lang="en-US" altLang="zh-TW" smtClean="0">
                <a:solidFill>
                  <a:srgbClr val="0033CC"/>
                </a:solidFill>
              </a:rPr>
              <a:t>A diff </a:t>
            </a:r>
            <a:br>
              <a:rPr lang="en-US" altLang="zh-TW" smtClean="0">
                <a:solidFill>
                  <a:srgbClr val="0033CC"/>
                </a:solidFill>
              </a:rPr>
            </a:br>
            <a:r>
              <a:rPr lang="en-US" altLang="zh-TW" smtClean="0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57150">
            <a:solidFill>
              <a:srgbClr val="0033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4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5715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6197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% diff  original  new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0a1,6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This is an important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notice! It should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therefore be located at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the beginning of this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document!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8,14c14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compress the size of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changes.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text that is outdated.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It will be deleted in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near future.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compress anything.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17c17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check this dokument.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check this document.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24c24,28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important new additions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to this document. </a:t>
            </a:r>
          </a:p>
        </p:txBody>
      </p:sp>
      <p:sp>
        <p:nvSpPr>
          <p:cNvPr id="136198" name="Rounded Rectangle 6"/>
          <p:cNvSpPr>
            <a:spLocks noChangeArrowheads="1"/>
          </p:cNvSpPr>
          <p:nvPr/>
        </p:nvSpPr>
        <p:spPr bwMode="auto">
          <a:xfrm>
            <a:off x="342900" y="1600200"/>
            <a:ext cx="190500" cy="1143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199" name="Rounded Rectangle 7"/>
          <p:cNvSpPr>
            <a:spLocks noChangeArrowheads="1"/>
          </p:cNvSpPr>
          <p:nvPr/>
        </p:nvSpPr>
        <p:spPr bwMode="auto">
          <a:xfrm>
            <a:off x="327025" y="5399088"/>
            <a:ext cx="222250" cy="239712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0" name="Rounded Rectangle 8"/>
          <p:cNvSpPr>
            <a:spLocks noChangeArrowheads="1"/>
          </p:cNvSpPr>
          <p:nvPr/>
        </p:nvSpPr>
        <p:spPr bwMode="auto">
          <a:xfrm flipH="1">
            <a:off x="342900" y="5002213"/>
            <a:ext cx="190500" cy="255587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1" name="Rounded Rectangle 9"/>
          <p:cNvSpPr>
            <a:spLocks noChangeArrowheads="1"/>
          </p:cNvSpPr>
          <p:nvPr/>
        </p:nvSpPr>
        <p:spPr bwMode="auto">
          <a:xfrm>
            <a:off x="358775" y="5791200"/>
            <a:ext cx="174625" cy="990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2" name="Rounded Rectangle 10"/>
          <p:cNvSpPr>
            <a:spLocks noChangeArrowheads="1"/>
          </p:cNvSpPr>
          <p:nvPr/>
        </p:nvSpPr>
        <p:spPr bwMode="auto">
          <a:xfrm>
            <a:off x="1600200" y="1219200"/>
            <a:ext cx="4572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3" name="Rounded Rectangle 11"/>
          <p:cNvSpPr>
            <a:spLocks noChangeArrowheads="1"/>
          </p:cNvSpPr>
          <p:nvPr/>
        </p:nvSpPr>
        <p:spPr bwMode="auto">
          <a:xfrm>
            <a:off x="914400" y="1219200"/>
            <a:ext cx="6858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4" name="Rounded Rectangle 12"/>
          <p:cNvSpPr>
            <a:spLocks noChangeArrowheads="1"/>
          </p:cNvSpPr>
          <p:nvPr/>
        </p:nvSpPr>
        <p:spPr bwMode="auto">
          <a:xfrm>
            <a:off x="342900" y="2895600"/>
            <a:ext cx="190500" cy="12954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5" name="Rounded Rectangle 14"/>
          <p:cNvSpPr>
            <a:spLocks noChangeArrowheads="1"/>
          </p:cNvSpPr>
          <p:nvPr/>
        </p:nvSpPr>
        <p:spPr bwMode="auto">
          <a:xfrm>
            <a:off x="327025" y="4283075"/>
            <a:ext cx="222250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6" name="Rounded Rectangle 15"/>
          <p:cNvSpPr>
            <a:spLocks noChangeArrowheads="1"/>
          </p:cNvSpPr>
          <p:nvPr/>
        </p:nvSpPr>
        <p:spPr bwMode="auto">
          <a:xfrm>
            <a:off x="327025" y="4713288"/>
            <a:ext cx="222250" cy="239712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8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r>
              <a:rPr lang="en-US" altLang="zh-TW" sz="800" smtClean="0">
                <a:solidFill>
                  <a:srgbClr val="0033CC"/>
                </a:solidFill>
              </a:rPr>
              <a:t/>
            </a:r>
            <a:br>
              <a:rPr lang="en-US" altLang="zh-TW" sz="800" smtClean="0">
                <a:solidFill>
                  <a:srgbClr val="0033CC"/>
                </a:solidFill>
              </a:rPr>
            </a:br>
            <a:r>
              <a:rPr lang="en-US" altLang="zh-TW" smtClean="0">
                <a:solidFill>
                  <a:srgbClr val="0033CC"/>
                </a:solidFill>
              </a:rPr>
              <a:t>A diff </a:t>
            </a:r>
            <a:br>
              <a:rPr lang="en-US" altLang="zh-TW" smtClean="0">
                <a:solidFill>
                  <a:srgbClr val="0033CC"/>
                </a:solidFill>
              </a:rPr>
            </a:br>
            <a:r>
              <a:rPr lang="en-US" altLang="zh-TW" smtClean="0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7221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% diff  original  new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0a1,6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This is an important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notice! It should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therefore be located at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the beginning of this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document!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8,14c14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compress the size of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changes.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text that is outdated.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It will be deleted in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near future.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compress anything.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17c17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check this dokument.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check this document.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24c24,28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&lt;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important new additions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 smtClean="0">
                <a:solidFill>
                  <a:schemeClr val="bg1"/>
                </a:solidFill>
              </a:rPr>
              <a:t>&gt; to this document. </a:t>
            </a:r>
          </a:p>
        </p:txBody>
      </p:sp>
      <p:sp>
        <p:nvSpPr>
          <p:cNvPr id="137222" name="Rounded Rectangle 6"/>
          <p:cNvSpPr>
            <a:spLocks noChangeArrowheads="1"/>
          </p:cNvSpPr>
          <p:nvPr/>
        </p:nvSpPr>
        <p:spPr bwMode="auto">
          <a:xfrm>
            <a:off x="6629400" y="533400"/>
            <a:ext cx="152400" cy="1219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3" name="Rounded Rectangle 7"/>
          <p:cNvSpPr>
            <a:spLocks noChangeArrowheads="1"/>
          </p:cNvSpPr>
          <p:nvPr/>
        </p:nvSpPr>
        <p:spPr bwMode="auto">
          <a:xfrm>
            <a:off x="338138" y="5230813"/>
            <a:ext cx="304800" cy="228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4" name="Rounded Rectangle 8"/>
          <p:cNvSpPr>
            <a:spLocks noChangeArrowheads="1"/>
          </p:cNvSpPr>
          <p:nvPr/>
        </p:nvSpPr>
        <p:spPr bwMode="auto">
          <a:xfrm flipH="1">
            <a:off x="6629400" y="3652838"/>
            <a:ext cx="261938" cy="26035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5" name="Rounded Rectangle 9"/>
          <p:cNvSpPr>
            <a:spLocks noChangeArrowheads="1"/>
          </p:cNvSpPr>
          <p:nvPr/>
        </p:nvSpPr>
        <p:spPr bwMode="auto">
          <a:xfrm>
            <a:off x="636588" y="5208588"/>
            <a:ext cx="533400" cy="228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6" name="Rounded Rectangle 10"/>
          <p:cNvSpPr>
            <a:spLocks noChangeArrowheads="1"/>
          </p:cNvSpPr>
          <p:nvPr/>
        </p:nvSpPr>
        <p:spPr bwMode="auto">
          <a:xfrm>
            <a:off x="609600" y="1371600"/>
            <a:ext cx="2286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7" name="Rounded Rectangle 11"/>
          <p:cNvSpPr>
            <a:spLocks noChangeArrowheads="1"/>
          </p:cNvSpPr>
          <p:nvPr/>
        </p:nvSpPr>
        <p:spPr bwMode="auto">
          <a:xfrm>
            <a:off x="381000" y="1371600"/>
            <a:ext cx="1524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8" name="Rounded Rectangle 12"/>
          <p:cNvSpPr>
            <a:spLocks noChangeArrowheads="1"/>
          </p:cNvSpPr>
          <p:nvPr/>
        </p:nvSpPr>
        <p:spPr bwMode="auto">
          <a:xfrm>
            <a:off x="3859213" y="1997075"/>
            <a:ext cx="304800" cy="1371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9" name="Rounded Rectangle 13"/>
          <p:cNvSpPr>
            <a:spLocks noChangeArrowheads="1"/>
          </p:cNvSpPr>
          <p:nvPr/>
        </p:nvSpPr>
        <p:spPr bwMode="auto">
          <a:xfrm>
            <a:off x="685800" y="4495800"/>
            <a:ext cx="223838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0" name="Rounded Rectangle 14"/>
          <p:cNvSpPr>
            <a:spLocks noChangeArrowheads="1"/>
          </p:cNvSpPr>
          <p:nvPr/>
        </p:nvSpPr>
        <p:spPr bwMode="auto">
          <a:xfrm>
            <a:off x="381000" y="4495800"/>
            <a:ext cx="223838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1" name="Rounded Rectangle 15"/>
          <p:cNvSpPr>
            <a:spLocks noChangeArrowheads="1"/>
          </p:cNvSpPr>
          <p:nvPr/>
        </p:nvSpPr>
        <p:spPr bwMode="auto">
          <a:xfrm>
            <a:off x="381000" y="2590800"/>
            <a:ext cx="3810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2" name="Rounded Rectangle 16"/>
          <p:cNvSpPr>
            <a:spLocks noChangeArrowheads="1"/>
          </p:cNvSpPr>
          <p:nvPr/>
        </p:nvSpPr>
        <p:spPr bwMode="auto">
          <a:xfrm>
            <a:off x="838200" y="2590800"/>
            <a:ext cx="2286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3" name="Rounded Rectangle 17"/>
          <p:cNvSpPr>
            <a:spLocks noChangeArrowheads="1"/>
          </p:cNvSpPr>
          <p:nvPr/>
        </p:nvSpPr>
        <p:spPr bwMode="auto">
          <a:xfrm>
            <a:off x="6629400" y="3048000"/>
            <a:ext cx="2286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4" name="Rounded Rectangle 18"/>
          <p:cNvSpPr>
            <a:spLocks noChangeArrowheads="1"/>
          </p:cNvSpPr>
          <p:nvPr/>
        </p:nvSpPr>
        <p:spPr bwMode="auto">
          <a:xfrm>
            <a:off x="3886200" y="3749675"/>
            <a:ext cx="223838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5" name="Rounded Rectangle 19"/>
          <p:cNvSpPr>
            <a:spLocks noChangeArrowheads="1"/>
          </p:cNvSpPr>
          <p:nvPr/>
        </p:nvSpPr>
        <p:spPr bwMode="auto">
          <a:xfrm flipH="1">
            <a:off x="3836988" y="5105400"/>
            <a:ext cx="304800" cy="228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6" name="Rounded Rectangle 21"/>
          <p:cNvSpPr>
            <a:spLocks noChangeArrowheads="1"/>
          </p:cNvSpPr>
          <p:nvPr/>
        </p:nvSpPr>
        <p:spPr bwMode="auto">
          <a:xfrm flipH="1">
            <a:off x="6629400" y="5105400"/>
            <a:ext cx="228600" cy="947738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r>
              <a:rPr lang="en-US" altLang="zh-TW" sz="800" dirty="0" smtClean="0">
                <a:solidFill>
                  <a:srgbClr val="0033CC"/>
                </a:solidFill>
              </a:rPr>
              <a:t/>
            </a:r>
            <a:br>
              <a:rPr lang="en-US" altLang="zh-TW" sz="800" dirty="0" smtClean="0">
                <a:solidFill>
                  <a:srgbClr val="0033CC"/>
                </a:solidFill>
              </a:rPr>
            </a:br>
            <a:r>
              <a:rPr lang="en-US" altLang="zh-TW" dirty="0" smtClean="0">
                <a:solidFill>
                  <a:srgbClr val="0033CC"/>
                </a:solidFill>
              </a:rPr>
              <a:t>Here’s what</a:t>
            </a:r>
            <a:br>
              <a:rPr lang="en-US" altLang="zh-TW" dirty="0" smtClean="0">
                <a:solidFill>
                  <a:srgbClr val="0033CC"/>
                </a:solidFill>
              </a:rPr>
            </a:br>
            <a:r>
              <a:rPr lang="en-US" altLang="zh-TW" dirty="0" smtClean="0">
                <a:solidFill>
                  <a:srgbClr val="0033CC"/>
                </a:solidFill>
              </a:rPr>
              <a:t>-y does: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5173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4648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zh-TW" sz="1200" dirty="0" smtClean="0">
                <a:solidFill>
                  <a:schemeClr val="bg1"/>
                </a:solidFill>
              </a:rPr>
              <a:t>% diff  -y original  new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This is an important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notice! It should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therefore be located at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the beginning of this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document!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This part of the 		This part of the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document has stayed the 		document has stayed the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same from version to 		same from version to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version. It shouldn't 		version. It shouldn't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be shown if it doesn't 		be shown if it doesn't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change. Otherwise, that 		change. Otherwise, that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would not be helping to 		would not be helping to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compress the size of the 	</a:t>
            </a:r>
            <a:r>
              <a:rPr lang="en-US" sz="1200" dirty="0" smtClean="0">
                <a:solidFill>
                  <a:schemeClr val="bg1"/>
                </a:solidFill>
              </a:rPr>
              <a:t>      </a:t>
            </a:r>
            <a:r>
              <a:rPr lang="en-US" sz="600" dirty="0" smtClean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	compress anything.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changes. 		</a:t>
            </a:r>
            <a:r>
              <a:rPr lang="en-US" sz="1200" dirty="0" smtClean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bg1"/>
                </a:solidFill>
              </a:rPr>
              <a:t>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</a:t>
            </a:r>
            <a:r>
              <a:rPr lang="en-US" sz="1200" dirty="0" smtClean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bg1"/>
                </a:solidFill>
              </a:rPr>
              <a:t>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This paragraph contains 	</a:t>
            </a:r>
            <a:r>
              <a:rPr lang="en-US" sz="1200" dirty="0" smtClean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bg1"/>
                </a:solidFill>
              </a:rPr>
              <a:t>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text that is outdated. 	</a:t>
            </a:r>
            <a:r>
              <a:rPr lang="en-US" sz="1200" dirty="0" smtClean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bg1"/>
                </a:solidFill>
              </a:rPr>
              <a:t>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It will be deleted in the 	</a:t>
            </a:r>
            <a:r>
              <a:rPr lang="en-US" sz="1200" dirty="0" smtClean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bg1"/>
                </a:solidFill>
              </a:rPr>
              <a:t>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near future. 		</a:t>
            </a:r>
            <a:r>
              <a:rPr lang="en-US" sz="1200" dirty="0" smtClean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bg1"/>
                </a:solidFill>
              </a:rPr>
              <a:t>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It is important to spell 		It is important to spell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check this </a:t>
            </a:r>
            <a:r>
              <a:rPr lang="en-US" sz="1200" dirty="0" err="1">
                <a:solidFill>
                  <a:schemeClr val="bg1"/>
                </a:solidFill>
              </a:rPr>
              <a:t>dokument</a:t>
            </a:r>
            <a:r>
              <a:rPr lang="en-US" sz="1200" dirty="0">
                <a:solidFill>
                  <a:schemeClr val="bg1"/>
                </a:solidFill>
              </a:rPr>
              <a:t>. On 	</a:t>
            </a:r>
            <a:r>
              <a:rPr lang="en-US" sz="1200" dirty="0" smtClean="0">
                <a:solidFill>
                  <a:schemeClr val="bg1"/>
                </a:solidFill>
              </a:rPr>
              <a:t>      </a:t>
            </a:r>
            <a:r>
              <a:rPr lang="en-US" sz="600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|</a:t>
            </a:r>
            <a:r>
              <a:rPr lang="en-US" sz="1200" dirty="0">
                <a:solidFill>
                  <a:schemeClr val="bg1"/>
                </a:solidFill>
              </a:rPr>
              <a:t>	check this document. On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the other hand, a 		the other hand, a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misspelled </a:t>
            </a:r>
            <a:r>
              <a:rPr lang="en-US" sz="1200" dirty="0">
                <a:solidFill>
                  <a:schemeClr val="bg1"/>
                </a:solidFill>
              </a:rPr>
              <a:t>word isn't 		misspelled word isn't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the end of the world. 		the end of the world.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Nothing in the rest of 		Nothing in the rest of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this paragraph needs to 		this paragraph needs to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be changed. Things can 		be changed. Things can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be added after it. 		be added after it.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dirty="0" smtClean="0">
                <a:solidFill>
                  <a:schemeClr val="bg1"/>
                </a:solidFill>
              </a:rPr>
              <a:t>	      </a:t>
            </a:r>
            <a:r>
              <a:rPr lang="en-US" sz="1200" dirty="0">
                <a:solidFill>
                  <a:schemeClr val="bg1"/>
                </a:solidFill>
              </a:rPr>
              <a:t>&gt;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This paragraph contains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important new additions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to this document. 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87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413926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diff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10068E"/>
                </a:solidFill>
              </a:rPr>
              <a:t>Managing Files and Directories</a:t>
            </a:r>
            <a:endParaRPr lang="en-US" altLang="en-US" dirty="0" smtClean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244257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990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 smtClean="0">
                <a:solidFill>
                  <a:srgbClr val="FF0000"/>
                </a:solidFill>
                <a:latin typeface="High Tower Text" pitchFamily="18" charset="0"/>
              </a:rPr>
              <a:t>fgrep</a:t>
            </a:r>
            <a:r>
              <a:rPr lang="en-US" altLang="zh-TW" dirty="0" smtClean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searches for a string in a file.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 smtClean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 smtClean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381000" y="1524000"/>
            <a:ext cx="85344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endParaRPr lang="en-US" altLang="zh-TW" sz="1050" dirty="0" smtClean="0">
              <a:solidFill>
                <a:srgbClr val="339933"/>
              </a:solidFill>
            </a:endParaRP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3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Fgrep</a:t>
            </a:r>
            <a:r>
              <a:rPr lang="en-US" altLang="zh-TW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 two useful ways of being used:</a:t>
            </a:r>
          </a:p>
          <a:p>
            <a:pPr marL="288925" indent="-288925">
              <a:lnSpc>
                <a:spcPct val="98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file (s) contains that word?</a:t>
            </a:r>
          </a:p>
          <a:p>
            <a:pPr marL="342900" indent="166688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400" dirty="0" err="1">
                <a:solidFill>
                  <a:srgbClr val="339933"/>
                </a:solidFill>
                <a:latin typeface="High Tower Text" pitchFamily="18" charset="0"/>
              </a:rPr>
              <a:t>fgrep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  "that word" *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fileX:when</a:t>
            </a:r>
            <a:r>
              <a:rPr lang="en-US" altLang="zh-TW" sz="2400" dirty="0">
                <a:latin typeface="High Tower Text" pitchFamily="18" charset="0"/>
              </a:rPr>
              <a:t> you see that word, you should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fileX</a:t>
            </a:r>
            <a:r>
              <a:rPr lang="en-US" altLang="zh-TW" sz="2400" dirty="0">
                <a:latin typeface="High Tower Text" pitchFamily="18" charset="0"/>
              </a:rPr>
              <a:t>~:when </a:t>
            </a:r>
            <a:r>
              <a:rPr lang="en-US" altLang="zh-TW" sz="2400" dirty="0" err="1" smtClean="0">
                <a:latin typeface="High Tower Text" pitchFamily="18" charset="0"/>
              </a:rPr>
              <a:t>ou</a:t>
            </a:r>
            <a:r>
              <a:rPr lang="en-US" altLang="zh-TW" sz="2400" dirty="0" smtClean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High Tower Text" pitchFamily="18" charset="0"/>
              </a:rPr>
              <a:t>see that word, you </a:t>
            </a:r>
            <a:r>
              <a:rPr lang="en-US" altLang="zh-TW" sz="2400" dirty="0" smtClean="0">
                <a:latin typeface="High Tower Text" pitchFamily="18" charset="0"/>
              </a:rPr>
              <a:t>should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 smtClean="0">
                <a:latin typeface="High Tower Text" pitchFamily="18" charset="0"/>
              </a:rPr>
              <a:t>fil</a:t>
            </a:r>
            <a:r>
              <a:rPr lang="en-US" altLang="zh-TW" sz="2400" spc="-200" dirty="0" err="1" smtClean="0">
                <a:latin typeface="High Tower Text" pitchFamily="18" charset="0"/>
              </a:rPr>
              <a:t>e</a:t>
            </a:r>
            <a:r>
              <a:rPr lang="en-US" altLang="zh-TW" sz="2400" dirty="0" err="1" smtClean="0">
                <a:latin typeface="High Tower Text" pitchFamily="18" charset="0"/>
              </a:rPr>
              <a:t>Y:Please</a:t>
            </a:r>
            <a:r>
              <a:rPr lang="en-US" altLang="zh-TW" sz="2400" dirty="0" smtClean="0">
                <a:latin typeface="High Tower Text" pitchFamily="18" charset="0"/>
              </a:rPr>
              <a:t> don't use </a:t>
            </a:r>
            <a:r>
              <a:rPr lang="en-US" altLang="zh-TW" sz="2400" dirty="0">
                <a:latin typeface="High Tower Text" pitchFamily="18" charset="0"/>
              </a:rPr>
              <a:t>that </a:t>
            </a:r>
            <a:r>
              <a:rPr lang="en-US" altLang="zh-TW" sz="2400" dirty="0" smtClean="0">
                <a:latin typeface="High Tower Text" pitchFamily="18" charset="0"/>
              </a:rPr>
              <a:t>word.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 smtClean="0">
                <a:latin typeface="High Tower Text" pitchFamily="18" charset="0"/>
              </a:rPr>
              <a:t>fil</a:t>
            </a:r>
            <a:r>
              <a:rPr lang="en-US" altLang="zh-TW" sz="2400" spc="-200" dirty="0" err="1" smtClean="0">
                <a:latin typeface="High Tower Text" pitchFamily="18" charset="0"/>
              </a:rPr>
              <a:t>e</a:t>
            </a:r>
            <a:r>
              <a:rPr lang="en-US" altLang="zh-TW" sz="2400" dirty="0" err="1" smtClean="0">
                <a:latin typeface="High Tower Text" pitchFamily="18" charset="0"/>
              </a:rPr>
              <a:t>Y:often</a:t>
            </a:r>
            <a:r>
              <a:rPr lang="en-US" altLang="zh-TW" sz="2400" dirty="0" smtClean="0">
                <a:latin typeface="High Tower Text" pitchFamily="18" charset="0"/>
              </a:rPr>
              <a:t> said </a:t>
            </a:r>
            <a:r>
              <a:rPr lang="en-US" altLang="zh-TW" sz="2400" dirty="0">
                <a:latin typeface="High Tower Text" pitchFamily="18" charset="0"/>
              </a:rPr>
              <a:t>that </a:t>
            </a:r>
            <a:r>
              <a:rPr lang="en-US" altLang="zh-TW" sz="2400" dirty="0" smtClean="0">
                <a:latin typeface="High Tower Text" pitchFamily="18" charset="0"/>
              </a:rPr>
              <a:t>words matter.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en-US" altLang="zh-TW" sz="2400" dirty="0">
              <a:latin typeface="High Tower Text" pitchFamily="18" charset="0"/>
            </a:endParaRPr>
          </a:p>
          <a:p>
            <a:pPr marL="288925" indent="-288925">
              <a:lnSpc>
                <a:spcPct val="98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in my file is the word I’m looking for?</a:t>
            </a:r>
          </a:p>
          <a:p>
            <a:pPr marL="342900" indent="166688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400" dirty="0" err="1">
                <a:solidFill>
                  <a:srgbClr val="339933"/>
                </a:solidFill>
                <a:latin typeface="High Tower Text" pitchFamily="18" charset="0"/>
              </a:rPr>
              <a:t>fgrep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 </a:t>
            </a:r>
            <a:r>
              <a:rPr lang="en-US" altLang="zh-TW" sz="2400" dirty="0" smtClean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 smtClean="0">
                <a:solidFill>
                  <a:srgbClr val="339933"/>
                </a:solidFill>
                <a:latin typeface="High Tower Text" pitchFamily="18" charset="0"/>
              </a:rPr>
              <a:t>n "the word I'm looking for" </a:t>
            </a:r>
            <a:r>
              <a:rPr lang="en-US" altLang="zh-TW" sz="2400" dirty="0" err="1" smtClean="0">
                <a:solidFill>
                  <a:srgbClr val="339933"/>
                </a:solidFill>
                <a:latin typeface="High Tower Text" pitchFamily="18" charset="0"/>
              </a:rPr>
              <a:t>myfile</a:t>
            </a:r>
            <a:endParaRPr lang="en-US" altLang="zh-TW" sz="2400" dirty="0">
              <a:solidFill>
                <a:srgbClr val="339933"/>
              </a:solidFill>
              <a:latin typeface="High Tower Text" pitchFamily="18" charset="0"/>
            </a:endParaRP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653</a:t>
            </a:r>
            <a:r>
              <a:rPr lang="en-US" altLang="zh-TW" sz="2400" dirty="0" smtClean="0">
                <a:latin typeface="High Tower Text" pitchFamily="18" charset="0"/>
              </a:rPr>
              <a:t>:I can use a thesaurus to find the word I'm looking for.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  <a:latin typeface="High Tower Text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19100" y="2095500"/>
            <a:ext cx="3451448" cy="571500"/>
          </a:xfrm>
          <a:prstGeom prst="wedgeRoundRectCallout">
            <a:avLst>
              <a:gd name="adj1" fmla="val -21923"/>
              <a:gd name="adj2" fmla="val 17903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 smtClean="0"/>
              <a:t>Three files matched.</a:t>
            </a:r>
            <a:endParaRPr lang="en-US" altLang="zh-TW" sz="2700" dirty="0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086100" y="1371600"/>
            <a:ext cx="4914900" cy="1943100"/>
          </a:xfrm>
          <a:prstGeom prst="wedgeRoundRectCallout">
            <a:avLst>
              <a:gd name="adj1" fmla="val -77072"/>
              <a:gd name="adj2" fmla="val 7603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/>
          <a:lstStyle/>
          <a:p>
            <a:pPr algn="ctr"/>
            <a:r>
              <a:rPr lang="en-US" altLang="zh-TW" sz="2700" dirty="0" smtClean="0"/>
              <a:t>This file name ends in a “~”.</a:t>
            </a:r>
            <a:br>
              <a:rPr lang="en-US" altLang="zh-TW" sz="2700" dirty="0" smtClean="0"/>
            </a:br>
            <a:r>
              <a:rPr lang="en-US" altLang="zh-TW" sz="2700" dirty="0" smtClean="0"/>
              <a:t>This is how the </a:t>
            </a:r>
            <a:r>
              <a:rPr lang="en-US" altLang="zh-TW" sz="2700" dirty="0" err="1" smtClean="0"/>
              <a:t>emacs</a:t>
            </a:r>
            <a:r>
              <a:rPr lang="en-US" altLang="zh-TW" sz="2700" dirty="0" smtClean="0"/>
              <a:t> text editor names its auto-saved backup of the files you edit.</a:t>
            </a:r>
            <a:endParaRPr lang="en-US" altLang="zh-TW" sz="270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848100" y="4152900"/>
            <a:ext cx="4686300" cy="1828800"/>
          </a:xfrm>
          <a:prstGeom prst="wedgeRoundRectCallout">
            <a:avLst>
              <a:gd name="adj1" fmla="val -74859"/>
              <a:gd name="adj2" fmla="val -6120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1440" rIns="91440"/>
          <a:lstStyle/>
          <a:p>
            <a:pPr algn="ctr"/>
            <a:r>
              <a:rPr lang="en-US" altLang="zh-TW" sz="2700" dirty="0" smtClean="0"/>
              <a:t>Indeed, it does seem that this was an old version</a:t>
            </a:r>
            <a:br>
              <a:rPr lang="en-US" altLang="zh-TW" sz="2700" dirty="0" smtClean="0"/>
            </a:br>
            <a:r>
              <a:rPr lang="en-US" altLang="zh-TW" sz="2700" dirty="0" smtClean="0"/>
              <a:t>with a typo (</a:t>
            </a:r>
            <a:r>
              <a:rPr lang="zh-TW" altLang="en-US" sz="2700" dirty="0" smtClean="0"/>
              <a:t>拼字錯誤</a:t>
            </a:r>
            <a:r>
              <a:rPr lang="en-US" altLang="zh-TW" sz="2700" dirty="0" smtClean="0"/>
              <a:t>) </a:t>
            </a:r>
            <a:br>
              <a:rPr lang="en-US" altLang="zh-TW" sz="2700" dirty="0" smtClean="0"/>
            </a:br>
            <a:r>
              <a:rPr lang="en-US" altLang="zh-TW" sz="2700" dirty="0" smtClean="0"/>
              <a:t>that was fixed later.</a:t>
            </a:r>
            <a:endParaRPr lang="en-US" altLang="zh-TW" sz="2700" dirty="0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81000" y="5295900"/>
            <a:ext cx="3733800" cy="571500"/>
          </a:xfrm>
          <a:prstGeom prst="wedgeRoundRectCallout">
            <a:avLst>
              <a:gd name="adj1" fmla="val -22160"/>
              <a:gd name="adj2" fmla="val -15239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 smtClean="0"/>
              <a:t>This file matched twice.</a:t>
            </a:r>
            <a:endParaRPr lang="en-US" altLang="zh-TW" sz="2700" dirty="0"/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42900" y="3886200"/>
            <a:ext cx="3451448" cy="1371600"/>
          </a:xfrm>
          <a:prstGeom prst="wedgeRoundRectCallout">
            <a:avLst>
              <a:gd name="adj1" fmla="val -24525"/>
              <a:gd name="adj2" fmla="val 11653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/>
          <a:lstStyle/>
          <a:p>
            <a:pPr algn="ctr"/>
            <a:r>
              <a:rPr lang="en-US" altLang="zh-TW" sz="2700" dirty="0" smtClean="0"/>
              <a:t>This means that the match is on line number 653.</a:t>
            </a:r>
            <a:endParaRPr lang="en-US" altLang="zh-TW" sz="2700" dirty="0"/>
          </a:p>
        </p:txBody>
      </p:sp>
    </p:spTree>
    <p:extLst>
      <p:ext uri="{BB962C8B-B14F-4D97-AF65-F5344CB8AC3E}">
        <p14:creationId xmlns:p14="http://schemas.microsoft.com/office/powerpoint/2010/main" val="382022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 smtClean="0">
                <a:latin typeface="High Tower Text" pitchFamily="18" charset="0"/>
              </a:rPr>
              <a:t>fgrep</a:t>
            </a:r>
            <a:r>
              <a:rPr lang="en-US" altLang="zh-TW" dirty="0" smtClean="0">
                <a:latin typeface="Lucida Grande" charset="0"/>
              </a:rPr>
              <a:t> </a:t>
            </a:r>
            <a:r>
              <a:rPr lang="en-US" altLang="zh-TW" dirty="0" smtClean="0">
                <a:latin typeface="Times New Roman" pitchFamily="18" charset="0"/>
              </a:rPr>
              <a:t>searches for a string in a file.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 smtClean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 smtClean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 smtClean="0">
                <a:latin typeface="High Tower Text" pitchFamily="18" charset="0"/>
              </a:rPr>
              <a:t>fgrep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 smtClean="0">
                <a:latin typeface="High Tower Text" pitchFamily="18" charset="0"/>
              </a:rPr>
              <a:t>color experiment DrJekyll.txt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 smtClean="0">
                <a:latin typeface="High Tower Text" pitchFamily="18" charset="0"/>
              </a:rPr>
              <a:t>w experiment DrJekyll.txt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 smtClean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High Tower Text" pitchFamily="18" charset="0"/>
              </a:rPr>
              <a:t>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 smtClean="0"/>
              <a:t>%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22860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-31090" y="-12576"/>
            <a:ext cx="3851920" cy="1536576"/>
          </a:xfrm>
          <a:prstGeom prst="wedgeRoundRectCallout">
            <a:avLst>
              <a:gd name="adj1" fmla="val 14997"/>
              <a:gd name="adj2" fmla="val 20707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dirty="0" smtClean="0"/>
              <a:t>But, if I require “whole-word” matches, then the plural one won’t match.</a:t>
            </a:r>
            <a:endParaRPr lang="en-US" altLang="zh-TW" sz="27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343400" y="6268418"/>
            <a:ext cx="4800600" cy="544958"/>
          </a:xfrm>
          <a:prstGeom prst="wedgeRoundRectCallout">
            <a:avLst>
              <a:gd name="adj1" fmla="val -56277"/>
              <a:gd name="adj2" fmla="val -292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4</a:t>
            </a:r>
            <a:r>
              <a:rPr lang="en-US" altLang="zh-TW" sz="2700" dirty="0" smtClean="0"/>
              <a:t> </a:t>
            </a:r>
            <a:r>
              <a:rPr lang="en-US" altLang="zh-TW" sz="2700" dirty="0"/>
              <a:t>lines match. </a:t>
            </a:r>
            <a:r>
              <a:rPr lang="en-US" altLang="zh-TW" sz="2700" dirty="0" smtClean="0"/>
              <a:t>All are singular.</a:t>
            </a:r>
            <a:endParaRPr lang="en-US" altLang="zh-TW" sz="2700" dirty="0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374490" y="0"/>
            <a:ext cx="4800600" cy="1524000"/>
          </a:xfrm>
          <a:prstGeom prst="wedgeRoundRectCallout">
            <a:avLst>
              <a:gd name="adj1" fmla="val -27049"/>
              <a:gd name="adj2" fmla="val 10627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5</a:t>
            </a:r>
            <a:r>
              <a:rPr lang="en-US" altLang="zh-TW" sz="2700" dirty="0" smtClean="0"/>
              <a:t> </a:t>
            </a:r>
            <a:r>
              <a:rPr lang="en-US" altLang="zh-TW" sz="2700" dirty="0"/>
              <a:t>lines match. </a:t>
            </a:r>
            <a:r>
              <a:rPr lang="en-US" altLang="zh-TW" sz="2700" dirty="0" smtClean="0"/>
              <a:t/>
            </a:r>
            <a:br>
              <a:rPr lang="en-US" altLang="zh-TW" sz="2700" dirty="0" smtClean="0"/>
            </a:br>
            <a:r>
              <a:rPr lang="en-US" altLang="zh-TW" sz="2700" dirty="0" smtClean="0"/>
              <a:t>But </a:t>
            </a:r>
            <a:r>
              <a:rPr lang="en-US" altLang="zh-TW" sz="2700" dirty="0"/>
              <a:t>some are </a:t>
            </a:r>
            <a:r>
              <a:rPr lang="en-US" altLang="zh-TW" sz="2700" dirty="0" smtClean="0"/>
              <a:t>singular (</a:t>
            </a:r>
            <a:r>
              <a:rPr lang="zh-TW" altLang="en-US" sz="2700" dirty="0" smtClean="0"/>
              <a:t>單數</a:t>
            </a:r>
            <a:r>
              <a:rPr lang="en-US" altLang="zh-TW" sz="2700" dirty="0" smtClean="0"/>
              <a:t>) and some are plural (</a:t>
            </a:r>
            <a:r>
              <a:rPr lang="zh-TW" altLang="en-US" sz="2700" dirty="0" smtClean="0"/>
              <a:t>複數</a:t>
            </a:r>
            <a:r>
              <a:rPr lang="en-US" altLang="zh-TW" sz="2700" dirty="0" smtClean="0"/>
              <a:t>).</a:t>
            </a:r>
            <a:endParaRPr lang="en-US" altLang="zh-TW" sz="2700" dirty="0"/>
          </a:p>
        </p:txBody>
      </p:sp>
    </p:spTree>
    <p:extLst>
      <p:ext uri="{BB962C8B-B14F-4D97-AF65-F5344CB8AC3E}">
        <p14:creationId xmlns:p14="http://schemas.microsoft.com/office/powerpoint/2010/main" val="246865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4788" y="1239837"/>
            <a:ext cx="8939212" cy="5541963"/>
          </a:xfrm>
        </p:spPr>
        <p:txBody>
          <a:bodyPr/>
          <a:lstStyle/>
          <a:p>
            <a:pPr eaLnBrk="1" hangingPunct="1">
              <a:spcBef>
                <a:spcPct val="6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400" spc="-10" dirty="0" smtClean="0"/>
              <a:t>To provide </a:t>
            </a:r>
            <a:r>
              <a:rPr lang="en-US" altLang="en-US" sz="3400" spc="-10" dirty="0" smtClean="0">
                <a:solidFill>
                  <a:srgbClr val="068E26"/>
                </a:solidFill>
              </a:rPr>
              <a:t>tools</a:t>
            </a:r>
            <a:r>
              <a:rPr lang="en-US" altLang="en-US" sz="3400" spc="-10" dirty="0" smtClean="0">
                <a:solidFill>
                  <a:srgbClr val="FFC000"/>
                </a:solidFill>
              </a:rPr>
              <a:t> </a:t>
            </a:r>
            <a:r>
              <a:rPr lang="en-US" altLang="en-US" sz="3400" spc="-10" dirty="0" smtClean="0"/>
              <a:t>that each do </a:t>
            </a:r>
            <a:r>
              <a:rPr lang="en-US" altLang="en-US" sz="3400" spc="-10" dirty="0" smtClean="0">
                <a:solidFill>
                  <a:srgbClr val="068E26"/>
                </a:solidFill>
              </a:rPr>
              <a:t>one thing </a:t>
            </a:r>
            <a:r>
              <a:rPr lang="en-US" altLang="en-US" sz="3400" spc="-10" dirty="0" smtClean="0"/>
              <a:t>well.</a:t>
            </a:r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400" dirty="0" smtClean="0"/>
              <a:t>To let you </a:t>
            </a:r>
            <a:r>
              <a:rPr lang="en-US" altLang="en-US" sz="3400" dirty="0" smtClean="0">
                <a:solidFill>
                  <a:srgbClr val="068E26"/>
                </a:solidFill>
              </a:rPr>
              <a:t>combine these tools together </a:t>
            </a:r>
            <a:r>
              <a:rPr lang="en-US" altLang="en-US" sz="3400" dirty="0" smtClean="0"/>
              <a:t>to form more powerful Unix commands.</a:t>
            </a:r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400" spc="-300" dirty="0" smtClean="0"/>
              <a:t>T</a:t>
            </a:r>
            <a:r>
              <a:rPr lang="en-US" altLang="en-US" sz="3400" dirty="0" smtClean="0"/>
              <a:t>o v</a:t>
            </a:r>
            <a:r>
              <a:rPr lang="en-US" altLang="en-US" sz="3400" spc="-50" dirty="0" smtClean="0"/>
              <a:t>ie</a:t>
            </a:r>
            <a:r>
              <a:rPr lang="en-US" altLang="en-US" sz="3400" dirty="0" smtClean="0"/>
              <a:t>w all c</a:t>
            </a:r>
            <a:r>
              <a:rPr lang="en-US" altLang="en-US" sz="3400" spc="-20" dirty="0" smtClean="0"/>
              <a:t>ommuni</a:t>
            </a:r>
            <a:r>
              <a:rPr lang="en-US" altLang="en-US" sz="3400" dirty="0" smtClean="0"/>
              <a:t>cat</a:t>
            </a:r>
            <a:r>
              <a:rPr lang="en-US" altLang="en-US" sz="3400" spc="-30" dirty="0" smtClean="0"/>
              <a:t>io</a:t>
            </a:r>
            <a:r>
              <a:rPr lang="en-US" altLang="en-US" sz="3400" dirty="0" smtClean="0"/>
              <a:t>n as bei</a:t>
            </a:r>
            <a:r>
              <a:rPr lang="en-US" altLang="en-US" sz="3400" spc="-30" dirty="0" smtClean="0"/>
              <a:t>n</a:t>
            </a:r>
            <a:r>
              <a:rPr lang="en-US" altLang="en-US" sz="3400" dirty="0" smtClean="0"/>
              <a:t>g </a:t>
            </a:r>
            <a:r>
              <a:rPr lang="en-US" altLang="en-US" sz="3400" dirty="0" smtClean="0">
                <a:solidFill>
                  <a:srgbClr val="068E26"/>
                </a:solidFill>
              </a:rPr>
              <a:t>via </a:t>
            </a:r>
            <a:r>
              <a:rPr lang="en-US" altLang="en-US" sz="3400" spc="30" dirty="0" smtClean="0">
                <a:solidFill>
                  <a:srgbClr val="068E26"/>
                </a:solidFill>
              </a:rPr>
              <a:t>f</a:t>
            </a:r>
            <a:r>
              <a:rPr lang="en-US" altLang="en-US" sz="3400" dirty="0" smtClean="0">
                <a:solidFill>
                  <a:srgbClr val="068E26"/>
                </a:solidFill>
              </a:rPr>
              <a:t>i</a:t>
            </a:r>
            <a:r>
              <a:rPr lang="en-US" altLang="en-US" sz="3400" spc="-30" dirty="0" smtClean="0">
                <a:solidFill>
                  <a:srgbClr val="068E26"/>
                </a:solidFill>
              </a:rPr>
              <a:t>l</a:t>
            </a:r>
            <a:r>
              <a:rPr lang="en-US" altLang="en-US" sz="3400" spc="-40" dirty="0" smtClean="0">
                <a:solidFill>
                  <a:srgbClr val="068E26"/>
                </a:solidFill>
              </a:rPr>
              <a:t>e</a:t>
            </a:r>
            <a:r>
              <a:rPr lang="en-US" altLang="en-US" sz="3400" spc="-200" dirty="0" smtClean="0">
                <a:solidFill>
                  <a:srgbClr val="068E26"/>
                </a:solidFill>
              </a:rPr>
              <a:t>s</a:t>
            </a:r>
            <a:r>
              <a:rPr lang="en-US" altLang="en-US" sz="3400" dirty="0" smtClean="0"/>
              <a:t>.</a:t>
            </a:r>
          </a:p>
          <a:p>
            <a:pPr lvl="1" eaLnBrk="1" hangingPunct="1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200" dirty="0" smtClean="0"/>
              <a:t>Each tool </a:t>
            </a:r>
            <a:r>
              <a:rPr lang="en-US" altLang="en-US" sz="3200" i="1" dirty="0" smtClean="0"/>
              <a:t>can</a:t>
            </a:r>
            <a:r>
              <a:rPr lang="en-US" altLang="en-US" sz="3200" dirty="0" smtClean="0"/>
              <a:t> take input from one file and put its output into another file.</a:t>
            </a:r>
          </a:p>
          <a:p>
            <a:pPr lvl="1" eaLnBrk="1" hangingPunct="1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200" spc="-10" dirty="0" smtClean="0"/>
              <a:t>A file is modeled as just </a:t>
            </a:r>
            <a:r>
              <a:rPr lang="en-US" altLang="en-US" sz="3200" spc="-10" dirty="0" smtClean="0">
                <a:solidFill>
                  <a:srgbClr val="068E26"/>
                </a:solidFill>
              </a:rPr>
              <a:t>a character stream</a:t>
            </a:r>
            <a:r>
              <a:rPr lang="en-US" altLang="en-US" sz="3200" dirty="0" smtClean="0"/>
              <a:t>; </a:t>
            </a:r>
            <a:r>
              <a:rPr lang="en-US" altLang="en-US" sz="3200" spc="-10" dirty="0" smtClean="0"/>
              <a:t>it doesn’t have to be actually stored on disk.</a:t>
            </a:r>
          </a:p>
          <a:p>
            <a:pPr lvl="2" eaLnBrk="1" hangingPunct="1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200" dirty="0" err="1" smtClean="0"/>
              <a:t>Eg</a:t>
            </a:r>
            <a:r>
              <a:rPr lang="en-US" altLang="en-US" sz="3200" dirty="0" smtClean="0"/>
              <a:t>, the </a:t>
            </a:r>
            <a:r>
              <a:rPr lang="en-US" altLang="en-US" sz="3200" dirty="0" smtClean="0">
                <a:solidFill>
                  <a:srgbClr val="FF0000"/>
                </a:solidFill>
              </a:rPr>
              <a:t>keyboard input </a:t>
            </a:r>
            <a:r>
              <a:rPr lang="en-US" altLang="en-US" sz="3200" dirty="0" smtClean="0"/>
              <a:t>&amp; </a:t>
            </a:r>
            <a:r>
              <a:rPr lang="en-US" altLang="en-US" sz="3200" dirty="0" smtClean="0">
                <a:solidFill>
                  <a:srgbClr val="FF0000"/>
                </a:solidFill>
              </a:rPr>
              <a:t>screen output</a:t>
            </a:r>
            <a:r>
              <a:rPr lang="en-US" altLang="en-US" sz="3200" dirty="0" smtClean="0"/>
              <a:t>. 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 smtClean="0">
                <a:solidFill>
                  <a:srgbClr val="10068E"/>
                </a:solidFill>
              </a:rPr>
              <a:t>The Unix Philosophy: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 smtClean="0">
                <a:latin typeface="High Tower Text" pitchFamily="18" charset="0"/>
              </a:rPr>
              <a:t>fgrep</a:t>
            </a:r>
            <a:r>
              <a:rPr lang="en-US" altLang="zh-TW" dirty="0" smtClean="0">
                <a:latin typeface="Lucida Grande" charset="0"/>
              </a:rPr>
              <a:t> </a:t>
            </a:r>
            <a:r>
              <a:rPr lang="en-US" altLang="zh-TW" dirty="0" smtClean="0">
                <a:latin typeface="Times New Roman" pitchFamily="18" charset="0"/>
              </a:rPr>
              <a:t>searches for a string in a file.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 smtClean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 smtClean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 smtClean="0">
                <a:latin typeface="High Tower Text" pitchFamily="18" charset="0"/>
              </a:rPr>
              <a:t>fgrep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 smtClean="0">
                <a:latin typeface="High Tower Text" pitchFamily="18" charset="0"/>
              </a:rPr>
              <a:t>color experiment DrJekyll.txt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 smtClean="0">
                <a:latin typeface="High Tower Text" pitchFamily="18" charset="0"/>
              </a:rPr>
              <a:t>w experiment DrJekyll.txt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 smtClean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High Tower Text" pitchFamily="18" charset="0"/>
              </a:rPr>
              <a:t>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 err="1">
                <a:latin typeface="High Tower Text" pitchFamily="18" charset="0"/>
              </a:rPr>
              <a:t>fgrep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 smtClean="0">
                <a:latin typeface="High Tower Text" pitchFamily="18" charset="0"/>
              </a:rPr>
              <a:t>color experiments DrJekyll.txt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experiments</a:t>
            </a:r>
            <a:r>
              <a:rPr lang="en-US" altLang="zh-TW" sz="2400" dirty="0">
                <a:latin typeface="High Tower Text" pitchFamily="18" charset="0"/>
              </a:rPr>
              <a:t>, to be the last ingredient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 smtClean="0">
                <a:solidFill>
                  <a:schemeClr val="bg1"/>
                </a:solidFill>
              </a:rPr>
              <a:t>%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>
                <a:latin typeface="High Tower Text" pitchFamily="18" charset="0"/>
              </a:rPr>
              <a:t>fgrep</a:t>
            </a:r>
            <a:r>
              <a:rPr lang="en-US" altLang="zh-TW" sz="2400" dirty="0" smtClean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"the experiment" </a:t>
            </a:r>
            <a:r>
              <a:rPr lang="en-US" altLang="zh-TW" sz="2400" dirty="0" smtClean="0">
                <a:latin typeface="High Tower Text" pitchFamily="18" charset="0"/>
              </a:rPr>
              <a:t>DrJekyll.txt</a:t>
            </a:r>
            <a:endParaRPr lang="en-US" altLang="zh-TW" sz="2400" dirty="0">
              <a:latin typeface="High Tower Text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219303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-31090" y="-12576"/>
            <a:ext cx="3851920" cy="1536576"/>
          </a:xfrm>
          <a:prstGeom prst="wedgeRoundRectCallout">
            <a:avLst>
              <a:gd name="adj1" fmla="val 14997"/>
              <a:gd name="adj2" fmla="val 20707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dirty="0" smtClean="0"/>
              <a:t>But, if I require “whole-word” matches, then the plural one won’t match.</a:t>
            </a:r>
            <a:endParaRPr lang="en-US" altLang="zh-TW" sz="2700" dirty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374490" y="0"/>
            <a:ext cx="4800600" cy="1524000"/>
          </a:xfrm>
          <a:prstGeom prst="wedgeRoundRectCallout">
            <a:avLst>
              <a:gd name="adj1" fmla="val -27049"/>
              <a:gd name="adj2" fmla="val 10627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5</a:t>
            </a:r>
            <a:r>
              <a:rPr lang="en-US" altLang="zh-TW" sz="2700" dirty="0" smtClean="0"/>
              <a:t> </a:t>
            </a:r>
            <a:r>
              <a:rPr lang="en-US" altLang="zh-TW" sz="2700" dirty="0"/>
              <a:t>lines match. </a:t>
            </a:r>
            <a:r>
              <a:rPr lang="en-US" altLang="zh-TW" sz="2700" dirty="0" smtClean="0"/>
              <a:t/>
            </a:r>
            <a:br>
              <a:rPr lang="en-US" altLang="zh-TW" sz="2700" dirty="0" smtClean="0"/>
            </a:br>
            <a:r>
              <a:rPr lang="en-US" altLang="zh-TW" sz="2700" dirty="0" smtClean="0"/>
              <a:t>But </a:t>
            </a:r>
            <a:r>
              <a:rPr lang="en-US" altLang="zh-TW" sz="2700" dirty="0"/>
              <a:t>some are </a:t>
            </a:r>
            <a:r>
              <a:rPr lang="en-US" altLang="zh-TW" sz="2700" dirty="0" smtClean="0"/>
              <a:t>singular (</a:t>
            </a:r>
            <a:r>
              <a:rPr lang="zh-TW" altLang="en-US" sz="2700" dirty="0" smtClean="0"/>
              <a:t>單數</a:t>
            </a:r>
            <a:r>
              <a:rPr lang="en-US" altLang="zh-TW" sz="2700" dirty="0" smtClean="0"/>
              <a:t>) and some are plural (</a:t>
            </a:r>
            <a:r>
              <a:rPr lang="zh-TW" altLang="en-US" sz="2700" dirty="0" smtClean="0"/>
              <a:t>複數</a:t>
            </a:r>
            <a:r>
              <a:rPr lang="en-US" altLang="zh-TW" sz="2700" dirty="0" smtClean="0"/>
              <a:t>).</a:t>
            </a:r>
            <a:endParaRPr lang="en-US" altLang="zh-TW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51520" y="3861048"/>
            <a:ext cx="8534400" cy="18002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343400" y="6268418"/>
            <a:ext cx="4800600" cy="544958"/>
          </a:xfrm>
          <a:prstGeom prst="wedgeRoundRectCallout">
            <a:avLst>
              <a:gd name="adj1" fmla="val -56277"/>
              <a:gd name="adj2" fmla="val -292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4</a:t>
            </a:r>
            <a:r>
              <a:rPr lang="en-US" altLang="zh-TW" sz="2700" dirty="0" smtClean="0"/>
              <a:t> </a:t>
            </a:r>
            <a:r>
              <a:rPr lang="en-US" altLang="zh-TW" sz="2700" dirty="0"/>
              <a:t>lines match. </a:t>
            </a:r>
            <a:r>
              <a:rPr lang="en-US" altLang="zh-TW" sz="2700" dirty="0" smtClean="0"/>
              <a:t>All are singular.</a:t>
            </a:r>
            <a:endParaRPr lang="en-US" altLang="zh-TW" sz="2700" dirty="0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275856" y="3884513"/>
            <a:ext cx="4800600" cy="1036638"/>
          </a:xfrm>
          <a:prstGeom prst="wedgeRoundRectCallout">
            <a:avLst>
              <a:gd name="adj1" fmla="val -46097"/>
              <a:gd name="adj2" fmla="val 13156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spc="-20" dirty="0" smtClean="0"/>
              <a:t>To get the 1 plural line, we just </a:t>
            </a:r>
            <a:r>
              <a:rPr lang="en-US" altLang="zh-TW" sz="2700" dirty="0" smtClean="0"/>
              <a:t>use a longer search string.</a:t>
            </a:r>
            <a:endParaRPr lang="en-US" altLang="zh-TW" sz="2700" dirty="0"/>
          </a:p>
        </p:txBody>
      </p:sp>
      <p:sp>
        <p:nvSpPr>
          <p:cNvPr id="2" name="Rectangle 1"/>
          <p:cNvSpPr/>
          <p:nvPr/>
        </p:nvSpPr>
        <p:spPr>
          <a:xfrm>
            <a:off x="228600" y="6438900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661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1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 smtClean="0">
                <a:latin typeface="High Tower Text" pitchFamily="18" charset="0"/>
              </a:rPr>
              <a:t>fgrep</a:t>
            </a:r>
            <a:r>
              <a:rPr lang="en-US" altLang="zh-TW" dirty="0" smtClean="0">
                <a:latin typeface="Lucida Grande" charset="0"/>
              </a:rPr>
              <a:t> </a:t>
            </a:r>
            <a:r>
              <a:rPr lang="en-US" altLang="zh-TW" dirty="0" smtClean="0">
                <a:latin typeface="Times New Roman" pitchFamily="18" charset="0"/>
              </a:rPr>
              <a:t>searches for a string in a file.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 smtClean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 smtClean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 smtClean="0">
                <a:latin typeface="High Tower Text" pitchFamily="18" charset="0"/>
              </a:rPr>
              <a:t>salt </a:t>
            </a:r>
            <a:r>
              <a:rPr lang="en-US" altLang="zh-TW" sz="2400" dirty="0">
                <a:latin typeface="High Tower Text" pitchFamily="18" charset="0"/>
              </a:rPr>
              <a:t>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 smtClean="0">
                <a:latin typeface="High Tower Text" pitchFamily="18" charset="0"/>
              </a:rPr>
              <a:t>w experiment DrJekyll.txt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 smtClean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High Tower Text" pitchFamily="18" charset="0"/>
              </a:rPr>
              <a:t>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 err="1">
                <a:latin typeface="High Tower Text" pitchFamily="18" charset="0"/>
              </a:rPr>
              <a:t>fgrep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 smtClean="0">
                <a:latin typeface="High Tower Text" pitchFamily="18" charset="0"/>
              </a:rPr>
              <a:t>color experiments DrJekyll.txt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experiments</a:t>
            </a:r>
            <a:r>
              <a:rPr lang="en-US" altLang="zh-TW" sz="2400" dirty="0">
                <a:latin typeface="High Tower Text" pitchFamily="18" charset="0"/>
              </a:rPr>
              <a:t>, to be the last ingredient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 err="1">
                <a:latin typeface="High Tower Text" pitchFamily="18" charset="0"/>
              </a:rPr>
              <a:t>fgrep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"the experiment" 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the </a:t>
            </a: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41910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1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 smtClean="0">
                <a:latin typeface="High Tower Text" pitchFamily="18" charset="0"/>
              </a:rPr>
              <a:t>fgrep</a:t>
            </a:r>
            <a:r>
              <a:rPr lang="en-US" altLang="zh-TW" dirty="0" smtClean="0">
                <a:latin typeface="Lucida Grande" charset="0"/>
              </a:rPr>
              <a:t> </a:t>
            </a:r>
            <a:r>
              <a:rPr lang="en-US" altLang="zh-TW" dirty="0" smtClean="0">
                <a:latin typeface="Times New Roman" pitchFamily="18" charset="0"/>
              </a:rPr>
              <a:t>searches for a string in a file.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 smtClean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 smtClean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</a:pPr>
            <a:r>
              <a:rPr lang="en-US" altLang="zh-TW" sz="2400" dirty="0" smtClean="0">
                <a:latin typeface="High Tower Text" pitchFamily="18" charset="0"/>
              </a:rPr>
              <a:t>salt </a:t>
            </a:r>
            <a:r>
              <a:rPr lang="en-US" altLang="zh-TW" sz="2400" dirty="0">
                <a:latin typeface="High Tower Text" pitchFamily="18" charset="0"/>
              </a:rPr>
              <a:t>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 smtClean="0">
                <a:latin typeface="High Tower Text" pitchFamily="18" charset="0"/>
              </a:rPr>
              <a:t>w experiment DrJekyll.txt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 smtClean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 smtClean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High Tower Text" pitchFamily="18" charset="0"/>
              </a:rPr>
              <a:t>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 err="1">
                <a:latin typeface="High Tower Text" pitchFamily="18" charset="0"/>
              </a:rPr>
              <a:t>fgrep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 smtClean="0">
                <a:latin typeface="High Tower Text" pitchFamily="18" charset="0"/>
              </a:rPr>
              <a:t>color experiments DrJekyll.txt</a:t>
            </a:r>
            <a:endParaRPr lang="en-US" altLang="zh-TW" sz="2400" dirty="0">
              <a:latin typeface="High Tower Text" pitchFamily="18" charset="0"/>
            </a:endParaRP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experiments</a:t>
            </a:r>
            <a:r>
              <a:rPr lang="en-US" altLang="zh-TW" sz="2400" dirty="0">
                <a:latin typeface="High Tower Text" pitchFamily="18" charset="0"/>
              </a:rPr>
              <a:t>, to be the last ingredient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 err="1">
                <a:latin typeface="High Tower Text" pitchFamily="18" charset="0"/>
              </a:rPr>
              <a:t>fgrep</a:t>
            </a:r>
            <a:r>
              <a:rPr lang="en-US" altLang="zh-TW" sz="2400" dirty="0">
                <a:latin typeface="High Tower Text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"the experiment" 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the experiment</a:t>
            </a:r>
          </a:p>
          <a:p>
            <a:pPr marL="342900" indent="-342900">
              <a:lnSpc>
                <a:spcPct val="98000"/>
              </a:lnSpc>
              <a:spcBef>
                <a:spcPts val="0"/>
              </a:spcBef>
            </a:pPr>
            <a:r>
              <a:rPr lang="en-US" altLang="zh-TW" sz="2400" dirty="0" smtClean="0"/>
              <a:t>%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41910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2339752" y="2705100"/>
            <a:ext cx="4724400" cy="2286000"/>
          </a:xfrm>
          <a:prstGeom prst="wedgeRoundRectCallout">
            <a:avLst>
              <a:gd name="adj1" fmla="val -48889"/>
              <a:gd name="adj2" fmla="val 8903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1 match for </a:t>
            </a:r>
            <a:r>
              <a:rPr lang="en-US" altLang="zh-TW" sz="2700" dirty="0" smtClean="0"/>
              <a:t>“the experiment”.</a:t>
            </a:r>
            <a:endParaRPr lang="en-US" altLang="zh-TW" sz="2700" dirty="0"/>
          </a:p>
          <a:p>
            <a:pPr algn="ctr"/>
            <a:r>
              <a:rPr lang="en-US" altLang="zh-TW" sz="2700" dirty="0"/>
              <a:t>Notice that we need </a:t>
            </a:r>
            <a:r>
              <a:rPr lang="en-US" altLang="zh-TW" sz="2700" dirty="0" smtClean="0"/>
              <a:t>the</a:t>
            </a:r>
            <a:br>
              <a:rPr lang="en-US" altLang="zh-TW" sz="2700" dirty="0" smtClean="0"/>
            </a:br>
            <a:r>
              <a:rPr lang="en-US" altLang="zh-TW" sz="2700" dirty="0" smtClean="0"/>
              <a:t>quotes </a:t>
            </a:r>
            <a:r>
              <a:rPr lang="en-US" altLang="zh-TW" sz="2700" dirty="0"/>
              <a:t>("..."), or else </a:t>
            </a:r>
            <a:r>
              <a:rPr lang="en-US" altLang="zh-TW" sz="2700" dirty="0" smtClean="0"/>
              <a:t>the</a:t>
            </a:r>
            <a:br>
              <a:rPr lang="en-US" altLang="zh-TW" sz="2700" dirty="0" smtClean="0"/>
            </a:br>
            <a:r>
              <a:rPr lang="en-US" altLang="zh-TW" sz="2700" dirty="0" smtClean="0"/>
              <a:t>multi-word </a:t>
            </a:r>
            <a:r>
              <a:rPr lang="en-US" altLang="zh-TW" sz="2700" dirty="0"/>
              <a:t>string would </a:t>
            </a:r>
            <a:r>
              <a:rPr lang="en-US" altLang="zh-TW" sz="2700" dirty="0" smtClean="0"/>
              <a:t>look</a:t>
            </a:r>
            <a:br>
              <a:rPr lang="en-US" altLang="zh-TW" sz="2700" dirty="0" smtClean="0"/>
            </a:br>
            <a:r>
              <a:rPr lang="en-US" altLang="zh-TW" sz="2700" dirty="0" smtClean="0"/>
              <a:t>like </a:t>
            </a:r>
            <a:r>
              <a:rPr lang="en-US" altLang="zh-TW" sz="2700" dirty="0"/>
              <a:t>separate arguments.</a:t>
            </a:r>
          </a:p>
        </p:txBody>
      </p:sp>
    </p:spTree>
    <p:extLst>
      <p:ext uri="{BB962C8B-B14F-4D97-AF65-F5344CB8AC3E}">
        <p14:creationId xmlns:p14="http://schemas.microsoft.com/office/powerpoint/2010/main" val="3537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33885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Change file permissions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Run a script &amp; maintain state afterwards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76534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56447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/>
                <a:gridCol w="6326289"/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Uncompress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a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eXpand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the file to a directory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72"/>
          <p:cNvSpPr txBox="1">
            <a:spLocks noChangeArrowheads="1"/>
          </p:cNvSpPr>
          <p:nvPr/>
        </p:nvSpPr>
        <p:spPr bwMode="auto">
          <a:xfrm>
            <a:off x="457200" y="0"/>
            <a:ext cx="8229600" cy="111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  <a:endParaRPr lang="en-US" altLang="en-US" kern="0" dirty="0" smtClean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man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1371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 smtClean="0">
                <a:solidFill>
                  <a:srgbClr val="FF0000"/>
                </a:solidFill>
                <a:latin typeface="High Tower Text" panose="02040502050506030303" pitchFamily="18" charset="0"/>
              </a:rPr>
              <a:t>man</a:t>
            </a:r>
            <a:r>
              <a:rPr lang="en-US" altLang="zh-TW" sz="2800" dirty="0" smtClean="0">
                <a:solidFill>
                  <a:srgbClr val="FF0000"/>
                </a:solidFill>
                <a:latin typeface="Lucida Grande"/>
              </a:rPr>
              <a:t> displays the manual page for a command.</a:t>
            </a:r>
            <a:br>
              <a:rPr lang="en-US" altLang="zh-TW" sz="2800" dirty="0" smtClean="0">
                <a:solidFill>
                  <a:srgbClr val="FF0000"/>
                </a:solidFill>
                <a:latin typeface="Lucida Grande"/>
              </a:rPr>
            </a:br>
            <a:r>
              <a:rPr lang="en-US" altLang="zh-TW" sz="2800" dirty="0" smtClean="0">
                <a:solidFill>
                  <a:srgbClr val="FF0000"/>
                </a:solidFill>
                <a:latin typeface="Lucida Grande"/>
              </a:rPr>
              <a:t>It is a good way to learn about available flags.</a:t>
            </a:r>
          </a:p>
          <a:p>
            <a:pPr marL="0" indent="0" eaLnBrk="1" hangingPunct="1">
              <a:buFontTx/>
              <a:buNone/>
            </a:pPr>
            <a:endParaRPr lang="en-US" altLang="zh-TW" sz="2000" dirty="0" smtClean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2247900"/>
            <a:ext cx="84582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800" dirty="0" smtClean="0">
                <a:solidFill>
                  <a:srgbClr val="0033CC"/>
                </a:solidFill>
                <a:latin typeface="Lucida Grande"/>
              </a:rPr>
              <a:t>For example:</a:t>
            </a:r>
            <a:endParaRPr lang="en-US" altLang="zh-TW" sz="2800" dirty="0">
              <a:solidFill>
                <a:srgbClr val="0033CC"/>
              </a:solidFill>
              <a:latin typeface="Lucida Grande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  <a:latin typeface="Lucida Grande"/>
              </a:rPr>
              <a:t>	 % </a:t>
            </a:r>
            <a:r>
              <a:rPr lang="en-US" altLang="zh-TW" sz="4000" dirty="0">
                <a:solidFill>
                  <a:srgbClr val="CC3300"/>
                </a:solidFill>
                <a:latin typeface="High Tower Text" panose="02040502050506030303" pitchFamily="18" charset="0"/>
              </a:rPr>
              <a:t>man </a:t>
            </a:r>
            <a:r>
              <a:rPr lang="en-US" altLang="zh-TW" sz="4000" dirty="0" smtClean="0">
                <a:solidFill>
                  <a:srgbClr val="CC3300"/>
                </a:solidFill>
                <a:latin typeface="High Tower Text" panose="02040502050506030303" pitchFamily="18" charset="0"/>
              </a:rPr>
              <a:t>cat?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4000" dirty="0" smtClean="0">
                <a:solidFill>
                  <a:srgbClr val="CC3300"/>
                </a:solidFill>
                <a:latin typeface="High Tower Text" panose="02040502050506030303" pitchFamily="18" charset="0"/>
              </a:rPr>
              <a:t>	 </a:t>
            </a:r>
            <a:r>
              <a:rPr lang="en-US" altLang="zh-TW" sz="2800" dirty="0" smtClean="0">
                <a:solidFill>
                  <a:srgbClr val="CC3300"/>
                </a:solidFill>
                <a:latin typeface="Lucida Grande"/>
              </a:rPr>
              <a:t>% </a:t>
            </a:r>
            <a:r>
              <a:rPr lang="en-US" altLang="zh-TW" sz="4000" dirty="0" smtClean="0">
                <a:solidFill>
                  <a:srgbClr val="CC3300"/>
                </a:solidFill>
                <a:latin typeface="High Tower Text" panose="02040502050506030303" pitchFamily="18" charset="0"/>
              </a:rPr>
              <a:t>man head cat tail?</a:t>
            </a:r>
          </a:p>
          <a:p>
            <a:pPr>
              <a:spcBef>
                <a:spcPct val="0"/>
              </a:spcBef>
              <a:buNone/>
            </a:pPr>
            <a:endParaRPr lang="en-US" altLang="zh-TW" sz="4000" dirty="0">
              <a:solidFill>
                <a:srgbClr val="CC3300"/>
              </a:solidFill>
              <a:latin typeface="High Tower Text" panose="02040502050506030303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4000" dirty="0" smtClean="0">
              <a:solidFill>
                <a:srgbClr val="CC330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2050" name="Picture 2" descr="Image result for &quot;CAT WEARING A SUI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2349499"/>
            <a:ext cx="3295650" cy="439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Great Sphinx - ☼ Egypt 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45" y="4000500"/>
            <a:ext cx="30384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8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841469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/>
                <a:gridCol w="6326289"/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Uncompress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a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eXpand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the file to a directory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0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414819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/>
                <a:gridCol w="6326289"/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Compress / </a:t>
                      </a:r>
                      <a:r>
                        <a:rPr kumimoji="1" lang="en-US" altLang="en-US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Uncompress</a:t>
                      </a: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a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eXpand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the file to a directory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695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1562100"/>
            <a:ext cx="8458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800" dirty="0" smtClean="0">
                <a:solidFill>
                  <a:srgbClr val="0033CC"/>
                </a:solidFill>
                <a:latin typeface="Lucida Grande"/>
              </a:rPr>
              <a:t>Compressed files end with “.</a:t>
            </a:r>
            <a:r>
              <a:rPr lang="en-US" altLang="zh-TW" sz="2800" dirty="0" err="1" smtClean="0">
                <a:solidFill>
                  <a:srgbClr val="0033CC"/>
                </a:solidFill>
                <a:latin typeface="Lucida Grande"/>
              </a:rPr>
              <a:t>gz</a:t>
            </a:r>
            <a:r>
              <a:rPr lang="en-US" altLang="zh-TW" sz="2800" dirty="0" smtClean="0">
                <a:solidFill>
                  <a:srgbClr val="0033CC"/>
                </a:solidFill>
                <a:latin typeface="Lucida Grande"/>
              </a:rPr>
              <a:t>”:</a:t>
            </a:r>
            <a:endParaRPr lang="en-US" altLang="zh-TW" sz="2800" dirty="0">
              <a:solidFill>
                <a:srgbClr val="0033CC"/>
              </a:solidFill>
              <a:latin typeface="Lucida Grande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smtClean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2800" dirty="0" smtClean="0">
                <a:latin typeface="Lucida Grande"/>
              </a:rPr>
              <a:t> </a:t>
            </a:r>
            <a:r>
              <a:rPr lang="en-US" altLang="zh-TW" sz="3600" dirty="0" smtClean="0">
                <a:latin typeface="High Tower Text" panose="02040502050506030303" pitchFamily="18" charset="0"/>
              </a:rPr>
              <a:t>ls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smtClean="0">
                <a:latin typeface="High Tower Text" panose="02040502050506030303" pitchFamily="18" charset="0"/>
              </a:rPr>
              <a:t>fileA</a:t>
            </a:r>
            <a:r>
              <a:rPr lang="en-US" altLang="zh-TW" sz="3600" dirty="0" smtClean="0">
                <a:solidFill>
                  <a:srgbClr val="0033CC"/>
                </a:solidFill>
                <a:latin typeface="High Tower Text" panose="02040502050506030303" pitchFamily="18" charset="0"/>
              </a:rPr>
              <a:t>.gz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smtClean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3600" dirty="0" smtClean="0">
                <a:latin typeface="Lucida Grande"/>
              </a:rPr>
              <a:t> </a:t>
            </a:r>
            <a:r>
              <a:rPr lang="en-US" altLang="zh-TW" sz="3600" dirty="0" smtClean="0">
                <a:latin typeface="High Tower Text" panose="02040502050506030303" pitchFamily="18" charset="0"/>
              </a:rPr>
              <a:t>cat </a:t>
            </a:r>
            <a:r>
              <a:rPr lang="en-US" altLang="zh-TW" sz="3600" dirty="0">
                <a:latin typeface="High Tower Text" panose="02040502050506030303" pitchFamily="18" charset="0"/>
              </a:rPr>
              <a:t>fileA.gz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smtClean="0">
                <a:latin typeface="High Tower Text" panose="02040502050506030303" pitchFamily="18" charset="0"/>
              </a:rPr>
              <a:t>^</a:t>
            </a:r>
            <a:r>
              <a:rPr lang="en-US" altLang="zh-TW" sz="3600" dirty="0" err="1">
                <a:latin typeface="High Tower Text" panose="02040502050506030303" pitchFamily="18" charset="0"/>
              </a:rPr>
              <a:t>CfileA▒H</a:t>
            </a:r>
            <a:r>
              <a:rPr lang="en-US" altLang="zh-TW" sz="3600" dirty="0">
                <a:latin typeface="High Tower Text" panose="02040502050506030303" pitchFamily="18" charset="0"/>
              </a:rPr>
              <a:t>▒▒▒W(▒/▒IQ▒A</a:t>
            </a:r>
            <a:r>
              <a:rPr lang="zh-TW" altLang="en-US" sz="3600" dirty="0">
                <a:latin typeface="High Tower Text" panose="02040502050506030303" pitchFamily="18" charset="0"/>
              </a:rPr>
              <a:t>䩲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3600" dirty="0">
                <a:latin typeface="Lucida Grande"/>
              </a:rPr>
              <a:t> </a:t>
            </a:r>
            <a:r>
              <a:rPr lang="en-US" altLang="zh-TW" sz="3600" dirty="0" err="1" smtClean="0">
                <a:solidFill>
                  <a:srgbClr val="FF0000"/>
                </a:solidFill>
                <a:latin typeface="High Tower Text" panose="02040502050506030303" pitchFamily="18" charset="0"/>
              </a:rPr>
              <a:t>gunzip</a:t>
            </a:r>
            <a:r>
              <a:rPr lang="en-US" altLang="zh-TW" sz="3600" dirty="0" smtClean="0">
                <a:latin typeface="High Tower Text" panose="02040502050506030303" pitchFamily="18" charset="0"/>
              </a:rPr>
              <a:t> </a:t>
            </a:r>
            <a:r>
              <a:rPr lang="en-US" altLang="zh-TW" sz="3600" dirty="0">
                <a:latin typeface="High Tower Text" panose="02040502050506030303" pitchFamily="18" charset="0"/>
              </a:rPr>
              <a:t>fileA.gz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3600" dirty="0">
                <a:latin typeface="Lucida Grande"/>
              </a:rPr>
              <a:t> </a:t>
            </a:r>
            <a:r>
              <a:rPr lang="en-US" altLang="zh-TW" sz="3600" dirty="0" smtClean="0">
                <a:latin typeface="High Tower Text" panose="02040502050506030303" pitchFamily="18" charset="0"/>
              </a:rPr>
              <a:t>ls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err="1">
                <a:latin typeface="High Tower Text" panose="02040502050506030303" pitchFamily="18" charset="0"/>
              </a:rPr>
              <a:t>fileA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Lucida Grande"/>
              </a:rPr>
              <a:t>%</a:t>
            </a:r>
            <a:r>
              <a:rPr lang="en-US" altLang="zh-TW" sz="3600" dirty="0">
                <a:latin typeface="Lucida Grande"/>
              </a:rPr>
              <a:t> </a:t>
            </a:r>
            <a:r>
              <a:rPr lang="en-US" altLang="zh-TW" sz="3600" dirty="0" smtClean="0">
                <a:latin typeface="High Tower Text" panose="02040502050506030303" pitchFamily="18" charset="0"/>
              </a:rPr>
              <a:t>cat </a:t>
            </a:r>
            <a:r>
              <a:rPr lang="en-US" altLang="zh-TW" sz="3600" dirty="0" err="1">
                <a:latin typeface="High Tower Text" panose="02040502050506030303" pitchFamily="18" charset="0"/>
              </a:rPr>
              <a:t>fileA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High Tower Text" panose="02040502050506030303" pitchFamily="18" charset="0"/>
              </a:rPr>
              <a:t>Hello world!</a:t>
            </a: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Lucida Grande"/>
              </a:rPr>
              <a:t>	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1562100"/>
            <a:ext cx="16764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endParaRPr lang="en-US" altLang="zh-TW" sz="2800" dirty="0">
              <a:solidFill>
                <a:srgbClr val="0033CC"/>
              </a:solidFill>
              <a:latin typeface="Lucida Grande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smtClean="0">
                <a:latin typeface="Lucida Grande"/>
              </a:rPr>
              <a:t>%</a:t>
            </a:r>
            <a:r>
              <a:rPr lang="en-US" altLang="zh-TW" sz="2800" dirty="0" smtClean="0">
                <a:latin typeface="Lucida Grande"/>
              </a:rPr>
              <a:t> </a:t>
            </a:r>
            <a:endParaRPr lang="en-US" altLang="zh-TW" sz="3600" dirty="0" smtClean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 sz="3600" dirty="0" smtClean="0">
              <a:solidFill>
                <a:srgbClr val="0033CC"/>
              </a:solidFill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smtClean="0">
                <a:latin typeface="Lucida Grande"/>
              </a:rPr>
              <a:t>%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zh-TW" altLang="en-US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Lucida Grande"/>
              </a:rPr>
              <a:t>% 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Lucida Grande"/>
              </a:rPr>
              <a:t>% 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>
                <a:latin typeface="Lucida Grande"/>
              </a:rPr>
              <a:t>% </a:t>
            </a: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 sz="3600" dirty="0">
              <a:latin typeface="High Tower Text" panose="02040502050506030303" pitchFamily="18" charset="0"/>
            </a:endParaRPr>
          </a:p>
          <a:p>
            <a:pPr indent="114300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3600" dirty="0" smtClean="0">
                <a:latin typeface="Lucida Grande"/>
              </a:rPr>
              <a:t>%</a:t>
            </a:r>
            <a:endParaRPr lang="en-US" altLang="zh-TW" sz="3600" dirty="0" smtClean="0">
              <a:latin typeface="High Tower Text" panose="02040502050506030303" pitchFamily="18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 </a:t>
            </a:r>
            <a:r>
              <a:rPr lang="en-US" altLang="zh-TW" sz="4800" b="1" dirty="0" err="1">
                <a:solidFill>
                  <a:srgbClr val="10068E"/>
                </a:solidFill>
              </a:rPr>
              <a:t>gzip</a:t>
            </a:r>
            <a:r>
              <a:rPr lang="en-US" altLang="zh-TW" sz="4800" b="1" dirty="0">
                <a:solidFill>
                  <a:srgbClr val="10068E"/>
                </a:solidFill>
              </a:rPr>
              <a:t>/</a:t>
            </a:r>
            <a:r>
              <a:rPr lang="en-US" altLang="zh-TW" sz="4800" b="1" dirty="0" err="1">
                <a:solidFill>
                  <a:srgbClr val="10068E"/>
                </a:solidFill>
              </a:rPr>
              <a:t>gunzip</a:t>
            </a:r>
            <a:endParaRPr lang="en-US" altLang="zh-TW" sz="4800" b="1" dirty="0">
              <a:solidFill>
                <a:srgbClr val="10068E"/>
              </a:solidFill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199"/>
            <a:ext cx="8534400" cy="723901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  <a:latin typeface="Lucida Grande"/>
              </a:rPr>
              <a:t>Used to compress / </a:t>
            </a:r>
            <a:r>
              <a:rPr lang="en-US" altLang="zh-TW" dirty="0" err="1">
                <a:solidFill>
                  <a:srgbClr val="FF0000"/>
                </a:solidFill>
                <a:latin typeface="Lucida Grande"/>
              </a:rPr>
              <a:t>u</a:t>
            </a:r>
            <a:r>
              <a:rPr lang="en-US" altLang="zh-TW" dirty="0" err="1" smtClean="0">
                <a:solidFill>
                  <a:srgbClr val="FF0000"/>
                </a:solidFill>
                <a:latin typeface="Lucida Grande"/>
              </a:rPr>
              <a:t>ncompress</a:t>
            </a:r>
            <a:r>
              <a:rPr lang="en-US" altLang="zh-TW" dirty="0" smtClean="0">
                <a:solidFill>
                  <a:srgbClr val="FF0000"/>
                </a:solidFill>
                <a:latin typeface="Lucida Grande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Lucida Grande"/>
              </a:rPr>
              <a:t>a </a:t>
            </a:r>
            <a:r>
              <a:rPr lang="en-US" altLang="zh-TW" dirty="0" smtClean="0">
                <a:solidFill>
                  <a:srgbClr val="FF0000"/>
                </a:solidFill>
                <a:latin typeface="Lucida Grande"/>
              </a:rPr>
              <a:t>file.</a:t>
            </a:r>
          </a:p>
          <a:p>
            <a:pPr marL="0" indent="0" eaLnBrk="1" hangingPunct="1">
              <a:buFontTx/>
              <a:buNone/>
            </a:pPr>
            <a:endParaRPr lang="en-US" altLang="zh-TW" sz="2400" dirty="0" smtClean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933242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0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05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05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263369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/>
                <a:gridCol w="6326289"/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Compress / </a:t>
                      </a:r>
                      <a:r>
                        <a:rPr kumimoji="1" lang="en-US" altLang="en-US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Uncompress</a:t>
                      </a: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a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eXpand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the file to a directory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696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Introducing Unix Commands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534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000" dirty="0" smtClean="0"/>
              <a:t>You issue commands from a </a:t>
            </a:r>
            <a:r>
              <a:rPr lang="en-US" altLang="zh-TW" sz="3000" dirty="0" smtClean="0">
                <a:solidFill>
                  <a:srgbClr val="FF0000"/>
                </a:solidFill>
              </a:rPr>
              <a:t>command prompt</a:t>
            </a:r>
            <a:r>
              <a:rPr lang="en-US" altLang="zh-TW" sz="3000" dirty="0" smtClean="0"/>
              <a:t>.</a:t>
            </a:r>
            <a:endParaRPr lang="en-US" altLang="zh-TW" sz="3000" b="1" dirty="0" smtClean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 smtClean="0"/>
              <a:t>Commands have: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A name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Optional flags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Arguments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16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 smtClean="0"/>
              <a:t>For exampl</a:t>
            </a:r>
            <a:r>
              <a:rPr lang="en-US" altLang="zh-TW" sz="2800" spc="-140" dirty="0"/>
              <a:t>e</a:t>
            </a:r>
            <a:r>
              <a:rPr lang="en-US" altLang="zh-TW" sz="2800" dirty="0" smtClean="0"/>
              <a:t>, </a:t>
            </a:r>
            <a:r>
              <a:rPr lang="en-US" altLang="zh-TW" sz="2800" b="1" dirty="0" smtClean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 smtClean="0"/>
              <a:t> </a:t>
            </a:r>
            <a:r>
              <a:rPr lang="en-US" altLang="zh-TW" sz="2800" spc="-100" dirty="0" smtClean="0"/>
              <a:t>(</a:t>
            </a:r>
            <a:r>
              <a:rPr lang="en-US" altLang="zh-TW" sz="2800" dirty="0" smtClean="0"/>
              <a:t>short for con</a:t>
            </a:r>
            <a:r>
              <a:rPr lang="en-US" altLang="zh-TW" sz="2800" u="sng" dirty="0" smtClean="0">
                <a:solidFill>
                  <a:srgbClr val="333399"/>
                </a:solidFill>
              </a:rPr>
              <a:t>cat</a:t>
            </a:r>
            <a:r>
              <a:rPr lang="en-US" altLang="zh-TW" sz="2800" dirty="0" smtClean="0"/>
              <a:t>enat</a:t>
            </a:r>
            <a:r>
              <a:rPr lang="en-US" altLang="zh-TW" sz="2800" spc="-140" dirty="0" smtClean="0"/>
              <a:t>e</a:t>
            </a:r>
            <a:r>
              <a:rPr lang="en-US" altLang="zh-TW" sz="2800" dirty="0" smtClean="0"/>
              <a:t>,</a:t>
            </a:r>
            <a:r>
              <a:rPr lang="en-US" altLang="zh-TW" sz="2400" dirty="0" smtClean="0"/>
              <a:t> </a:t>
            </a:r>
            <a:r>
              <a:rPr lang="zh-TW" altLang="en-US" sz="2800" dirty="0"/>
              <a:t>串接</a:t>
            </a:r>
            <a:r>
              <a:rPr lang="en-US" altLang="zh-TW" sz="2800" dirty="0" smtClean="0"/>
              <a:t>) is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a command to join a set of files to one output stream:</a:t>
            </a:r>
            <a:endParaRPr lang="en-US" altLang="zh-TW" sz="2800" b="1" dirty="0" smtClean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b="1" dirty="0" smtClean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cat </a:t>
            </a:r>
            <a:r>
              <a:rPr lang="en-US" altLang="zh-TW" sz="2800" b="1" i="1" dirty="0" smtClean="0">
                <a:solidFill>
                  <a:schemeClr val="accent2"/>
                </a:solidFill>
                <a:latin typeface="Andale Mono" pitchFamily="49" charset="0"/>
              </a:rPr>
              <a:t>filename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 &lt;--</a:t>
            </a:r>
            <a:r>
              <a:rPr lang="en-US" altLang="zh-TW" sz="1800" b="1" dirty="0" smtClean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just</a:t>
            </a:r>
            <a:r>
              <a:rPr lang="en-US" altLang="zh-TW" sz="1800" b="1" dirty="0" smtClean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displays</a:t>
            </a:r>
            <a:r>
              <a:rPr lang="en-US" altLang="zh-TW" sz="1800" b="1" dirty="0" smtClean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the</a:t>
            </a:r>
            <a:r>
              <a:rPr lang="en-US" altLang="zh-TW" sz="1800" b="1" dirty="0" smtClean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file</a:t>
            </a:r>
          </a:p>
          <a:p>
            <a:pPr eaLnBrk="1" hangingPunct="1">
              <a:lnSpc>
                <a:spcPct val="90000"/>
              </a:lnSpc>
            </a:pPr>
            <a:endParaRPr lang="en-US" altLang="zh-TW" sz="16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1219200" y="3276601"/>
            <a:ext cx="2362200" cy="2514600"/>
            <a:chOff x="1219200" y="3306763"/>
            <a:chExt cx="2362200" cy="2438400"/>
          </a:xfrm>
        </p:grpSpPr>
        <p:sp>
          <p:nvSpPr>
            <p:cNvPr id="28678" name="Oval 6"/>
            <p:cNvSpPr>
              <a:spLocks noChangeArrowheads="1"/>
            </p:cNvSpPr>
            <p:nvPr/>
          </p:nvSpPr>
          <p:spPr bwMode="auto">
            <a:xfrm>
              <a:off x="1219200" y="3306763"/>
              <a:ext cx="1676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79" name="Oval 7"/>
            <p:cNvSpPr>
              <a:spLocks noChangeArrowheads="1"/>
            </p:cNvSpPr>
            <p:nvPr/>
          </p:nvSpPr>
          <p:spPr bwMode="auto">
            <a:xfrm>
              <a:off x="1676400" y="5211763"/>
              <a:ext cx="19050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80" name="Arc 9"/>
            <p:cNvSpPr>
              <a:spLocks/>
            </p:cNvSpPr>
            <p:nvPr/>
          </p:nvSpPr>
          <p:spPr bwMode="auto">
            <a:xfrm rot="2666187">
              <a:off x="2327275" y="3981450"/>
              <a:ext cx="1254125" cy="925513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3550" y="2476500"/>
            <a:ext cx="1974850" cy="3314700"/>
            <a:chOff x="463550" y="2468563"/>
            <a:chExt cx="1974850" cy="3276600"/>
          </a:xfrm>
        </p:grpSpPr>
        <p:sp>
          <p:nvSpPr>
            <p:cNvPr id="28676" name="Oval 4"/>
            <p:cNvSpPr>
              <a:spLocks noChangeArrowheads="1"/>
            </p:cNvSpPr>
            <p:nvPr/>
          </p:nvSpPr>
          <p:spPr bwMode="auto">
            <a:xfrm>
              <a:off x="762000" y="52117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77" name="Oval 5"/>
            <p:cNvSpPr>
              <a:spLocks noChangeArrowheads="1"/>
            </p:cNvSpPr>
            <p:nvPr/>
          </p:nvSpPr>
          <p:spPr bwMode="auto">
            <a:xfrm>
              <a:off x="1524000" y="24685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81" name="Arc 11"/>
            <p:cNvSpPr>
              <a:spLocks/>
            </p:cNvSpPr>
            <p:nvPr/>
          </p:nvSpPr>
          <p:spPr bwMode="auto">
            <a:xfrm rot="18933813" flipH="1">
              <a:off x="463550" y="3230563"/>
              <a:ext cx="1974850" cy="1824037"/>
            </a:xfrm>
            <a:custGeom>
              <a:avLst/>
              <a:gdLst>
                <a:gd name="T0" fmla="*/ 0 w 21010"/>
                <a:gd name="T1" fmla="*/ 0 h 21600"/>
                <a:gd name="T2" fmla="*/ 2147483646 w 21010"/>
                <a:gd name="T3" fmla="*/ 2147483646 h 21600"/>
                <a:gd name="T4" fmla="*/ 0 w 2101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010"/>
                <a:gd name="T10" fmla="*/ 0 h 21600"/>
                <a:gd name="T11" fmla="*/ 21010 w 2101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10" h="21600" fill="none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</a:path>
                <a:path w="21010" h="21600" stroke="0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0990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05443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/>
                <a:gridCol w="6326289"/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E43C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Compress / </a:t>
                      </a:r>
                      <a:r>
                        <a:rPr kumimoji="1" lang="en-US" altLang="en-US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Uncompress</a:t>
                      </a: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a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tar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Combine directory(s) into one file or </a:t>
                      </a:r>
                      <a:r>
                        <a:rPr kumimoji="1" lang="en-US" altLang="en-US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eXpand</a:t>
                      </a: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the file to a directory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tar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14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 smtClean="0">
                <a:solidFill>
                  <a:srgbClr val="FF0000"/>
                </a:solidFill>
                <a:latin typeface="High Tower Text" panose="02040502050506030303" pitchFamily="18" charset="0"/>
              </a:rPr>
              <a:t>tar</a:t>
            </a:r>
            <a:r>
              <a:rPr lang="en-US" altLang="zh-TW" sz="2800" dirty="0" smtClean="0">
                <a:solidFill>
                  <a:srgbClr val="FF0000"/>
                </a:solidFill>
                <a:latin typeface="Lucida Grande"/>
              </a:rPr>
              <a:t> packs or unpacks a directory or list of files into one file, with a .tar extension on its name.</a:t>
            </a:r>
          </a:p>
          <a:p>
            <a:pPr marL="0" indent="0" eaLnBrk="1" hangingPunct="1">
              <a:buFontTx/>
              <a:buNone/>
            </a:pPr>
            <a:r>
              <a:rPr lang="en-US" altLang="zh-TW" sz="2800" dirty="0" smtClean="0">
                <a:latin typeface="Lucida Grande"/>
              </a:rPr>
              <a:t>A file with a .tar extension can be called a </a:t>
            </a:r>
            <a:r>
              <a:rPr lang="en-US" altLang="zh-TW" sz="2800" b="1" u="sng" dirty="0" err="1" smtClean="0">
                <a:solidFill>
                  <a:schemeClr val="accent2"/>
                </a:solidFill>
                <a:latin typeface="Lucida Grande"/>
              </a:rPr>
              <a:t>tarfile</a:t>
            </a:r>
            <a:r>
              <a:rPr lang="en-US" altLang="zh-TW" sz="2800" dirty="0" smtClean="0">
                <a:latin typeface="Lucida Grande"/>
              </a:rPr>
              <a:t> (and will be so-called in this class).</a:t>
            </a:r>
            <a:endParaRPr lang="en-US" altLang="zh-TW" sz="2800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1800" dirty="0" smtClean="0">
              <a:solidFill>
                <a:srgbClr val="000000"/>
              </a:solidFill>
              <a:latin typeface="Lucida Grande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 smtClean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3200400"/>
            <a:ext cx="8458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 dirty="0">
                <a:solidFill>
                  <a:srgbClr val="0033CC"/>
                </a:solidFill>
                <a:latin typeface="Lucida Grande"/>
              </a:rPr>
              <a:t>To pack: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  <a:latin typeface="High Tower Text" panose="02040502050506030303" pitchFamily="18" charset="0"/>
              </a:rPr>
              <a:t>	tar </a:t>
            </a:r>
            <a:r>
              <a:rPr lang="en-US" altLang="zh-TW" sz="2800" dirty="0">
                <a:solidFill>
                  <a:srgbClr val="CC33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 err="1">
                <a:solidFill>
                  <a:srgbClr val="CC3300"/>
                </a:solidFill>
                <a:latin typeface="High Tower Text" panose="02040502050506030303" pitchFamily="18" charset="0"/>
              </a:rPr>
              <a:t>cvf</a:t>
            </a:r>
            <a:r>
              <a:rPr lang="en-US" altLang="zh-TW" sz="2800" dirty="0">
                <a:solidFill>
                  <a:srgbClr val="CC3300"/>
                </a:solidFill>
                <a:latin typeface="High Tower Text" panose="02040502050506030303" pitchFamily="18" charset="0"/>
              </a:rPr>
              <a:t>  filename.tar  </a:t>
            </a:r>
            <a:r>
              <a:rPr lang="en-US" altLang="zh-TW" sz="2800" dirty="0" err="1">
                <a:solidFill>
                  <a:srgbClr val="CC3300"/>
                </a:solidFill>
                <a:latin typeface="High Tower Text" panose="02040502050506030303" pitchFamily="18" charset="0"/>
              </a:rPr>
              <a:t>directoryname</a:t>
            </a:r>
            <a:endParaRPr lang="en-US" altLang="zh-TW" sz="2800" dirty="0">
              <a:solidFill>
                <a:srgbClr val="CC3300"/>
              </a:solidFill>
              <a:latin typeface="High Tower Text" panose="02040502050506030303" pitchFamily="18" charset="0"/>
            </a:endParaRPr>
          </a:p>
          <a:p>
            <a:pPr>
              <a:buFontTx/>
              <a:buNone/>
            </a:pPr>
            <a:endParaRPr lang="en-US" altLang="zh-TW" sz="900" dirty="0">
              <a:latin typeface="Lucida Grande"/>
            </a:endParaRPr>
          </a:p>
          <a:p>
            <a:pPr>
              <a:spcBef>
                <a:spcPts val="1200"/>
              </a:spcBef>
            </a:pPr>
            <a:r>
              <a:rPr lang="en-US" altLang="zh-TW" sz="2800" dirty="0">
                <a:solidFill>
                  <a:srgbClr val="0033CC"/>
                </a:solidFill>
                <a:latin typeface="Lucida Grande"/>
              </a:rPr>
              <a:t>To unpack: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 dirty="0">
                <a:latin typeface="Lucida Grande"/>
              </a:rPr>
              <a:t>	</a:t>
            </a:r>
            <a:r>
              <a:rPr lang="en-US" altLang="zh-TW" sz="2800" dirty="0">
                <a:solidFill>
                  <a:srgbClr val="CC3300"/>
                </a:solidFill>
                <a:latin typeface="High Tower Text" panose="02040502050506030303" pitchFamily="18" charset="0"/>
              </a:rPr>
              <a:t>tar </a:t>
            </a:r>
            <a:r>
              <a:rPr lang="en-US" altLang="zh-TW" sz="2800" dirty="0">
                <a:solidFill>
                  <a:srgbClr val="CC33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 err="1">
                <a:solidFill>
                  <a:srgbClr val="CC3300"/>
                </a:solidFill>
                <a:latin typeface="High Tower Text" panose="02040502050506030303" pitchFamily="18" charset="0"/>
              </a:rPr>
              <a:t>xvf</a:t>
            </a:r>
            <a:r>
              <a:rPr lang="en-US" altLang="zh-TW" sz="2800" dirty="0">
                <a:solidFill>
                  <a:srgbClr val="CC33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smtClean="0">
                <a:solidFill>
                  <a:srgbClr val="CC3300"/>
                </a:solidFill>
                <a:latin typeface="High Tower Text" panose="02040502050506030303" pitchFamily="18" charset="0"/>
              </a:rPr>
              <a:t>filename.tar</a:t>
            </a:r>
            <a:endParaRPr lang="en-US" altLang="zh-TW" sz="2800" dirty="0">
              <a:solidFill>
                <a:srgbClr val="CC3300"/>
              </a:solidFill>
              <a:latin typeface="High Tower Text" panose="020405020505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57912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% tar -xvf demo.tar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demofiles/abcdfeghijklmno.txt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demofiles/demo2/ABCD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demofiles/demo2/ABD.txt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demofiles/demo2/ACE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demofiles/demo2/AFILE3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demofiles/demo2/APROG.c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demofiles/demo2/APROG.x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demofiles/demo2/Aqrst.txt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demofiles/demo2/AZZZ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demofiles/demo2/countFiles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demofiles/demo2/count_A_files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demofiles/demo2/square.c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demofiles/demo2/square.x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smtClean="0">
                <a:solidFill>
                  <a:schemeClr val="bg1"/>
                </a:solidFill>
                <a:latin typeface="Times New Roman" panose="02020603050405020304" pitchFamily="18" charset="0"/>
              </a:rPr>
              <a:t>demofiles/demo2/tempfile2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smtClean="0">
                <a:solidFill>
                  <a:schemeClr val="bg1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182278" name="AutoShape 6"/>
          <p:cNvSpPr>
            <a:spLocks noChangeArrowheads="1"/>
          </p:cNvSpPr>
          <p:nvPr/>
        </p:nvSpPr>
        <p:spPr bwMode="auto">
          <a:xfrm>
            <a:off x="2590800" y="4724400"/>
            <a:ext cx="4495800" cy="1752600"/>
          </a:xfrm>
          <a:prstGeom prst="wedgeRoundRectCallout">
            <a:avLst>
              <a:gd name="adj1" fmla="val -84602"/>
              <a:gd name="adj2" fmla="val -18134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/>
              <a:t>It creates this new directory, demofiles, because that was the directory that I tarred up on my computer at home.</a:t>
            </a:r>
          </a:p>
        </p:txBody>
      </p:sp>
      <p:sp>
        <p:nvSpPr>
          <p:cNvPr id="111620" name="Rectangle 2"/>
          <p:cNvSpPr>
            <a:spLocks noChangeArrowheads="1"/>
          </p:cNvSpPr>
          <p:nvPr/>
        </p:nvSpPr>
        <p:spPr bwMode="auto">
          <a:xfrm>
            <a:off x="228600" y="-76200"/>
            <a:ext cx="8686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4400" dirty="0">
                <a:solidFill>
                  <a:srgbClr val="10068E"/>
                </a:solidFill>
              </a:rPr>
              <a:t>An Example Using </a:t>
            </a:r>
            <a:r>
              <a:rPr lang="en-US" altLang="zh-TW" sz="7200" dirty="0">
                <a:solidFill>
                  <a:srgbClr val="10068E"/>
                </a:solidFill>
                <a:latin typeface="High Tower Text" panose="02040502050506030303" pitchFamily="18" charset="0"/>
              </a:rPr>
              <a:t>tar</a:t>
            </a:r>
            <a:endParaRPr lang="en-US" altLang="zh-TW" sz="4800" dirty="0">
              <a:solidFill>
                <a:srgbClr val="10068E"/>
              </a:solidFill>
              <a:latin typeface="High Tower Text" panose="02040502050506030303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66765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/>
                <a:gridCol w="6326289"/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E43C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Compress / </a:t>
                      </a:r>
                      <a:r>
                        <a:rPr kumimoji="1" lang="en-US" altLang="en-US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Uncompress</a:t>
                      </a: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a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tar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Combine directory(s) into one file or </a:t>
                      </a:r>
                      <a:r>
                        <a:rPr kumimoji="1" lang="en-US" altLang="en-US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eXpand</a:t>
                      </a: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the file to a directory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132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848925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/>
                <a:gridCol w="6326289"/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E43C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E43C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Compress / </a:t>
                      </a:r>
                      <a:r>
                        <a:rPr kumimoji="1" lang="en-US" altLang="en-US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Uncompress</a:t>
                      </a: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a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tar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Combine directory(s) into one file or </a:t>
                      </a:r>
                      <a:r>
                        <a:rPr kumimoji="1" lang="en-US" altLang="en-US" sz="280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eXpand</a:t>
                      </a: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the file to a directory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476500" y="5067300"/>
            <a:ext cx="3970338" cy="1403350"/>
          </a:xfrm>
          <a:prstGeom prst="wedgeRoundRectCallout">
            <a:avLst>
              <a:gd name="adj1" fmla="val -79218"/>
              <a:gd name="adj2" fmla="val -10505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smtClean="0">
                <a:solidFill>
                  <a:srgbClr val="000000"/>
                </a:solidFill>
              </a:rPr>
              <a:t>To understand this one, let’s get some background on file formats…</a:t>
            </a:r>
          </a:p>
        </p:txBody>
      </p:sp>
    </p:spTree>
    <p:extLst>
      <p:ext uri="{BB962C8B-B14F-4D97-AF65-F5344CB8AC3E}">
        <p14:creationId xmlns:p14="http://schemas.microsoft.com/office/powerpoint/2010/main" val="2705701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752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Windows text files are formatted differently than UNIX text files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0" y="1828800"/>
            <a:ext cx="9144000" cy="5029200"/>
          </a:xfrm>
        </p:spPr>
        <p:txBody>
          <a:bodyPr/>
          <a:lstStyle/>
          <a:p>
            <a:pPr indent="-282575" eaLnBrk="1" hangingPunct="1">
              <a:spcAft>
                <a:spcPts val="2400"/>
              </a:spcAft>
              <a:defRPr/>
            </a:pPr>
            <a:r>
              <a:rPr lang="en-US" altLang="zh-TW" sz="2800" dirty="0" smtClean="0"/>
              <a:t>UNIX puts a ‘</a:t>
            </a:r>
            <a:r>
              <a:rPr lang="en-US" altLang="zh-TW" sz="2800" b="1" dirty="0" smtClean="0"/>
              <a:t>\n</a:t>
            </a:r>
            <a:r>
              <a:rPr lang="en-US" altLang="zh-TW" sz="2800" dirty="0" smtClean="0"/>
              <a:t>’ character at the end of each line</a:t>
            </a:r>
          </a:p>
          <a:p>
            <a:pPr indent="-282575" eaLnBrk="1" hangingPunct="1">
              <a:spcAft>
                <a:spcPts val="2400"/>
              </a:spcAft>
              <a:defRPr/>
            </a:pPr>
            <a:r>
              <a:rPr lang="en-US" altLang="zh-TW" sz="2800" dirty="0"/>
              <a:t>W</a:t>
            </a:r>
            <a:r>
              <a:rPr lang="en-US" altLang="zh-TW" sz="2800" dirty="0" smtClean="0"/>
              <a:t>indows puts ‘</a:t>
            </a:r>
            <a:r>
              <a:rPr lang="en-US" altLang="zh-TW" sz="2800" b="1" dirty="0" smtClean="0"/>
              <a:t>\r</a:t>
            </a:r>
            <a:r>
              <a:rPr lang="en-US" altLang="zh-TW" sz="2800" dirty="0" smtClean="0"/>
              <a:t>’ </a:t>
            </a:r>
            <a:r>
              <a:rPr lang="en-US" altLang="zh-TW" sz="2800" i="1" dirty="0" smtClean="0"/>
              <a:t>and then </a:t>
            </a:r>
            <a:r>
              <a:rPr lang="en-US" altLang="zh-TW" sz="2800" dirty="0" smtClean="0"/>
              <a:t>‘</a:t>
            </a:r>
            <a:r>
              <a:rPr lang="en-US" altLang="zh-TW" sz="2800" b="1" dirty="0" smtClean="0"/>
              <a:t>\n</a:t>
            </a:r>
            <a:r>
              <a:rPr lang="en-US" altLang="zh-TW" sz="2800" dirty="0" smtClean="0"/>
              <a:t>’ at the end of each line</a:t>
            </a:r>
          </a:p>
          <a:p>
            <a:pPr marL="344488" indent="0" eaLnBrk="1" hangingPunct="1">
              <a:spcAft>
                <a:spcPts val="2400"/>
              </a:spcAft>
              <a:buFontTx/>
              <a:buNone/>
              <a:defRPr/>
            </a:pPr>
            <a:r>
              <a:rPr lang="en-US" altLang="zh-TW" sz="2800" dirty="0" smtClean="0"/>
              <a:t>(The UNIX format makes more sense, because you don’t need two characters to do the job of one.)</a:t>
            </a:r>
          </a:p>
          <a:p>
            <a:pPr indent="-282575" eaLnBrk="1" hangingPunct="1">
              <a:defRPr/>
            </a:pPr>
            <a:r>
              <a:rPr lang="en-US" altLang="zh-TW" sz="2800" dirty="0" smtClean="0"/>
              <a:t>This problem arises if you:</a:t>
            </a:r>
          </a:p>
          <a:p>
            <a:pPr lvl="1" eaLnBrk="1" hangingPunct="1">
              <a:defRPr/>
            </a:pPr>
            <a:r>
              <a:rPr lang="en-US" altLang="zh-TW" sz="2400" dirty="0" smtClean="0"/>
              <a:t>Download a text file that is in Windows format</a:t>
            </a:r>
          </a:p>
          <a:p>
            <a:pPr lvl="1" eaLnBrk="1" hangingPunct="1">
              <a:defRPr/>
            </a:pPr>
            <a:r>
              <a:rPr lang="en-US" altLang="zh-TW" sz="2400" dirty="0" smtClean="0"/>
              <a:t>Or if you create the file in Windows, then save it into Cygwin</a:t>
            </a:r>
          </a:p>
          <a:p>
            <a:pPr eaLnBrk="1" hangingPunct="1">
              <a:defRPr/>
            </a:pPr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490652-E4DB-4395-981A-8503831DDB14}" type="slidenum">
              <a:rPr lang="zh-TW" altLang="en-US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146</a:t>
            </a:fld>
            <a:endParaRPr lang="en-US" altLang="zh-TW" sz="1400" smtClean="0">
              <a:solidFill>
                <a:srgbClr val="000000"/>
              </a:solidFill>
            </a:endParaRPr>
          </a:p>
        </p:txBody>
      </p:sp>
      <p:pic>
        <p:nvPicPr>
          <p:cNvPr id="11673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76275"/>
            <a:ext cx="90582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3962400" y="1143000"/>
            <a:ext cx="3581400" cy="990600"/>
          </a:xfrm>
          <a:prstGeom prst="wedgeRoundRectCallout">
            <a:avLst>
              <a:gd name="adj1" fmla="val -125750"/>
              <a:gd name="adj2" fmla="val 116292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‘\n’ is also called the </a:t>
            </a:r>
            <a:r>
              <a:rPr lang="en-US" altLang="zh-TW" sz="2400">
                <a:solidFill>
                  <a:srgbClr val="FF0000"/>
                </a:solidFill>
              </a:rPr>
              <a:t>line feed</a:t>
            </a:r>
            <a:r>
              <a:rPr lang="en-US" altLang="zh-TW" sz="2400">
                <a:solidFill>
                  <a:srgbClr val="000000"/>
                </a:solidFill>
              </a:rPr>
              <a:t> character (LF).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3505200"/>
            <a:ext cx="3733800" cy="990600"/>
          </a:xfrm>
          <a:prstGeom prst="wedgeRoundRectCallout">
            <a:avLst>
              <a:gd name="adj1" fmla="val -118041"/>
              <a:gd name="adj2" fmla="val -6707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‘\r’ is called the </a:t>
            </a:r>
            <a:r>
              <a:rPr lang="en-US" altLang="zh-TW" sz="2400">
                <a:solidFill>
                  <a:srgbClr val="FF0000"/>
                </a:solidFill>
              </a:rPr>
              <a:t>carriage return</a:t>
            </a:r>
            <a:r>
              <a:rPr lang="en-US" altLang="zh-TW" sz="2400">
                <a:solidFill>
                  <a:srgbClr val="000000"/>
                </a:solidFill>
              </a:rPr>
              <a:t> character (CR).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17475" y="5241925"/>
            <a:ext cx="5105400" cy="1616075"/>
          </a:xfrm>
          <a:prstGeom prst="wedgeRoundRectCallout">
            <a:avLst>
              <a:gd name="adj1" fmla="val 67161"/>
              <a:gd name="adj2" fmla="val -13122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Typewriters once had </a:t>
            </a:r>
            <a:r>
              <a:rPr lang="en-US" altLang="zh-TW" sz="2400" i="1" dirty="0"/>
              <a:t>carriages</a:t>
            </a:r>
            <a:r>
              <a:rPr lang="en-US" altLang="zh-TW" sz="24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The meaning of </a:t>
            </a:r>
            <a:r>
              <a:rPr lang="en-US" altLang="zh-TW" sz="2400" dirty="0" smtClean="0">
                <a:solidFill>
                  <a:srgbClr val="000000"/>
                </a:solidFill>
              </a:rPr>
              <a:t>a </a:t>
            </a:r>
            <a:r>
              <a:rPr lang="en-US" altLang="zh-TW" sz="2400" dirty="0" smtClean="0">
                <a:solidFill>
                  <a:srgbClr val="10068E"/>
                </a:solidFill>
              </a:rPr>
              <a:t>carriage return </a:t>
            </a:r>
            <a:r>
              <a:rPr lang="en-US" altLang="zh-TW" sz="2400" dirty="0">
                <a:solidFill>
                  <a:srgbClr val="000000"/>
                </a:solidFill>
              </a:rPr>
              <a:t>is: “</a:t>
            </a:r>
            <a:r>
              <a:rPr lang="en-US" altLang="zh-TW" sz="2400" b="1" dirty="0">
                <a:solidFill>
                  <a:srgbClr val="000000"/>
                </a:solidFill>
              </a:rPr>
              <a:t>go to the beginning of the line, but don’t go down a line.</a:t>
            </a:r>
            <a:r>
              <a:rPr lang="en-US" altLang="zh-TW" sz="2400" dirty="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lang="en-US" altLang="zh-TW" kern="0" dirty="0" smtClean="0">
                <a:solidFill>
                  <a:srgbClr val="10068E"/>
                </a:solidFill>
              </a:rPr>
              <a:t>ASCII codes for \n and \r</a:t>
            </a:r>
          </a:p>
        </p:txBody>
      </p:sp>
      <p:pic>
        <p:nvPicPr>
          <p:cNvPr id="1026" name="Picture 2" descr="Image result for typewriter carri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724399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4648200" y="5105400"/>
            <a:ext cx="10287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99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0"/>
          <a:stretch>
            <a:fillRect/>
          </a:stretch>
        </p:blipFill>
        <p:spPr bwMode="auto">
          <a:xfrm>
            <a:off x="0" y="0"/>
            <a:ext cx="9144000" cy="66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362200" y="4572000"/>
            <a:ext cx="68580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0" y="-49213"/>
            <a:ext cx="9144000" cy="6754813"/>
            <a:chOff x="0" y="-33339"/>
            <a:chExt cx="9144000" cy="6754813"/>
          </a:xfrm>
        </p:grpSpPr>
        <p:sp>
          <p:nvSpPr>
            <p:cNvPr id="117800" name="Rectangle 3"/>
            <p:cNvSpPr>
              <a:spLocks noChangeArrowheads="1"/>
            </p:cNvSpPr>
            <p:nvPr/>
          </p:nvSpPr>
          <p:spPr bwMode="auto">
            <a:xfrm>
              <a:off x="0" y="2743199"/>
              <a:ext cx="9144000" cy="397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1800">
                <a:solidFill>
                  <a:srgbClr val="000000"/>
                </a:solidFill>
              </a:endParaRPr>
            </a:p>
          </p:txBody>
        </p:sp>
        <p:sp>
          <p:nvSpPr>
            <p:cNvPr id="117801" name="Rectangle 4"/>
            <p:cNvSpPr>
              <a:spLocks noChangeArrowheads="1"/>
            </p:cNvSpPr>
            <p:nvPr/>
          </p:nvSpPr>
          <p:spPr bwMode="auto">
            <a:xfrm>
              <a:off x="2362200" y="-33339"/>
              <a:ext cx="6705600" cy="397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1800">
                <a:solidFill>
                  <a:srgbClr val="000000"/>
                </a:solidFill>
              </a:endParaRPr>
            </a:p>
          </p:txBody>
        </p:sp>
        <p:sp>
          <p:nvSpPr>
            <p:cNvPr id="117802" name="Rounded Rectangular Callout 5"/>
            <p:cNvSpPr>
              <a:spLocks noChangeArrowheads="1"/>
            </p:cNvSpPr>
            <p:nvPr/>
          </p:nvSpPr>
          <p:spPr bwMode="auto">
            <a:xfrm>
              <a:off x="4724400" y="609600"/>
              <a:ext cx="3276600" cy="685800"/>
            </a:xfrm>
            <a:prstGeom prst="wedgeRoundRectCallout">
              <a:avLst>
                <a:gd name="adj1" fmla="val -136819"/>
                <a:gd name="adj2" fmla="val -89829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000000"/>
                  </a:solidFill>
                </a:rPr>
                <a:t>Here we see the contents of three files.</a:t>
              </a:r>
            </a:p>
          </p:txBody>
        </p:sp>
        <p:sp>
          <p:nvSpPr>
            <p:cNvPr id="117803" name="Rounded Rectangular Callout 7"/>
            <p:cNvSpPr>
              <a:spLocks noChangeArrowheads="1"/>
            </p:cNvSpPr>
            <p:nvPr/>
          </p:nvSpPr>
          <p:spPr bwMode="auto">
            <a:xfrm>
              <a:off x="4724400" y="609600"/>
              <a:ext cx="3276600" cy="685800"/>
            </a:xfrm>
            <a:prstGeom prst="wedgeRoundRectCallout">
              <a:avLst>
                <a:gd name="adj1" fmla="val -133769"/>
                <a:gd name="adj2" fmla="val 31005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800">
                  <a:solidFill>
                    <a:srgbClr val="000000"/>
                  </a:solidFill>
                </a:rPr>
                <a:t>Here we see the contents of three files.</a:t>
              </a:r>
            </a:p>
          </p:txBody>
        </p:sp>
        <p:sp>
          <p:nvSpPr>
            <p:cNvPr id="117804" name="Rounded Rectangular Callout 8"/>
            <p:cNvSpPr>
              <a:spLocks noChangeArrowheads="1"/>
            </p:cNvSpPr>
            <p:nvPr/>
          </p:nvSpPr>
          <p:spPr bwMode="auto">
            <a:xfrm>
              <a:off x="4724400" y="460375"/>
              <a:ext cx="3276600" cy="835025"/>
            </a:xfrm>
            <a:prstGeom prst="wedgeRoundRectCallout">
              <a:avLst>
                <a:gd name="adj1" fmla="val -139106"/>
                <a:gd name="adj2" fmla="val 142287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400">
                  <a:solidFill>
                    <a:srgbClr val="000000"/>
                  </a:solidFill>
                </a:rPr>
                <a:t>Here we see the contents of three files.</a:t>
              </a:r>
              <a:endParaRPr lang="en-US" altLang="zh-TW" sz="1800">
                <a:solidFill>
                  <a:srgbClr val="000000"/>
                </a:solidFill>
              </a:endParaRPr>
            </a:p>
          </p:txBody>
        </p:sp>
      </p:grp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572000" y="2133600"/>
            <a:ext cx="3276600" cy="685800"/>
          </a:xfrm>
          <a:prstGeom prst="wedgeRoundRectCallout">
            <a:avLst>
              <a:gd name="adj1" fmla="val -131153"/>
              <a:gd name="adj2" fmla="val -68995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>
                <a:solidFill>
                  <a:srgbClr val="000000"/>
                </a:solidFill>
              </a:rPr>
              <a:t>This final file is not as small as it seems…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4572000"/>
            <a:ext cx="2438400" cy="2149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505200"/>
            <a:ext cx="91440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400" y="3595688"/>
            <a:ext cx="8001000" cy="17970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>
                <a:solidFill>
                  <a:srgbClr val="000000"/>
                </a:solidFill>
              </a:rPr>
              <a:t>Let us see what these three files look like when viewed with </a:t>
            </a:r>
            <a:r>
              <a:rPr lang="en-US" altLang="zh-TW" sz="3600" b="1">
                <a:solidFill>
                  <a:srgbClr val="000000"/>
                </a:solidFill>
              </a:rPr>
              <a:t>nano</a:t>
            </a:r>
            <a:r>
              <a:rPr lang="en-US" altLang="zh-TW" sz="3600">
                <a:solidFill>
                  <a:srgbClr val="000000"/>
                </a:solidFill>
              </a:rPr>
              <a:t> and with </a:t>
            </a:r>
            <a:r>
              <a:rPr lang="en-US" altLang="zh-TW" sz="3600" b="1">
                <a:solidFill>
                  <a:srgbClr val="000000"/>
                </a:solidFill>
              </a:rPr>
              <a:t>emacs</a:t>
            </a:r>
            <a:r>
              <a:rPr lang="en-US" altLang="zh-TW" sz="3600">
                <a:solidFill>
                  <a:srgbClr val="000000"/>
                </a:solidFill>
              </a:rPr>
              <a:t>…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4191000" y="4102100"/>
            <a:ext cx="4343400" cy="2374900"/>
            <a:chOff x="4191000" y="4102101"/>
            <a:chExt cx="4343400" cy="2374898"/>
          </a:xfrm>
        </p:grpSpPr>
        <p:sp>
          <p:nvSpPr>
            <p:cNvPr id="117797" name="Rounded Rectangular Callout 15"/>
            <p:cNvSpPr>
              <a:spLocks noChangeArrowheads="1"/>
            </p:cNvSpPr>
            <p:nvPr/>
          </p:nvSpPr>
          <p:spPr bwMode="auto">
            <a:xfrm>
              <a:off x="4191000" y="4102101"/>
              <a:ext cx="4343400" cy="2362199"/>
            </a:xfrm>
            <a:prstGeom prst="wedgeRoundRectCallout">
              <a:avLst>
                <a:gd name="adj1" fmla="val -71940"/>
                <a:gd name="adj2" fmla="val -194801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The 3 nano displays all look identical. Each has 4 lines. So, indeed, that third file was not as small as it had seemed.</a:t>
              </a:r>
            </a:p>
          </p:txBody>
        </p:sp>
        <p:sp>
          <p:nvSpPr>
            <p:cNvPr id="117798" name="Rounded Rectangular Callout 16"/>
            <p:cNvSpPr>
              <a:spLocks noChangeArrowheads="1"/>
            </p:cNvSpPr>
            <p:nvPr/>
          </p:nvSpPr>
          <p:spPr bwMode="auto">
            <a:xfrm>
              <a:off x="4191000" y="4114800"/>
              <a:ext cx="4343400" cy="2362199"/>
            </a:xfrm>
            <a:prstGeom prst="wedgeRoundRectCallout">
              <a:avLst>
                <a:gd name="adj1" fmla="val -77532"/>
                <a:gd name="adj2" fmla="val -146417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The 3 nano displays all look identical. Each has 4 lines. So, indeed, that third file was not as small as it had seemed.</a:t>
              </a:r>
            </a:p>
          </p:txBody>
        </p:sp>
        <p:sp>
          <p:nvSpPr>
            <p:cNvPr id="117799" name="Rounded Rectangular Callout 17"/>
            <p:cNvSpPr>
              <a:spLocks noChangeArrowheads="1"/>
            </p:cNvSpPr>
            <p:nvPr/>
          </p:nvSpPr>
          <p:spPr bwMode="auto">
            <a:xfrm>
              <a:off x="4191000" y="4114800"/>
              <a:ext cx="4343400" cy="2362199"/>
            </a:xfrm>
            <a:prstGeom prst="wedgeRoundRectCallout">
              <a:avLst>
                <a:gd name="adj1" fmla="val -77532"/>
                <a:gd name="adj2" fmla="val -103472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The 3 nano displays all look identical. Each has 4 lines. So, indeed, that 3</a:t>
              </a:r>
              <a:r>
                <a:rPr lang="en-US" altLang="zh-TW" sz="2800" baseline="30000">
                  <a:solidFill>
                    <a:srgbClr val="000000"/>
                  </a:solidFill>
                </a:rPr>
                <a:t>rd</a:t>
              </a:r>
              <a:r>
                <a:rPr lang="en-US" altLang="zh-TW" sz="2800">
                  <a:solidFill>
                    <a:srgbClr val="000000"/>
                  </a:solidFill>
                </a:rPr>
                <a:t> file was </a:t>
              </a:r>
              <a:r>
                <a:rPr lang="en-US" altLang="zh-TW" sz="2800">
                  <a:solidFill>
                    <a:srgbClr val="FF0000"/>
                  </a:solidFill>
                </a:rPr>
                <a:t>not as small </a:t>
              </a:r>
              <a:r>
                <a:rPr lang="en-US" altLang="zh-TW" sz="2800">
                  <a:solidFill>
                    <a:srgbClr val="000000"/>
                  </a:solidFill>
                </a:rPr>
                <a:t>as it had seemed.</a:t>
              </a:r>
            </a:p>
          </p:txBody>
        </p:sp>
      </p:grp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H="1" flipV="1">
            <a:off x="1066800" y="2209800"/>
            <a:ext cx="5715000" cy="3429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ounded Rectangular Callout 20"/>
          <p:cNvSpPr>
            <a:spLocks noChangeArrowheads="1"/>
          </p:cNvSpPr>
          <p:nvPr/>
        </p:nvSpPr>
        <p:spPr bwMode="auto">
          <a:xfrm>
            <a:off x="152400" y="3581400"/>
            <a:ext cx="4267200" cy="2438400"/>
          </a:xfrm>
          <a:prstGeom prst="wedgeRoundRectCallout">
            <a:avLst>
              <a:gd name="adj1" fmla="val 76287"/>
              <a:gd name="adj2" fmla="val -13773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>
                <a:solidFill>
                  <a:srgbClr val="000000"/>
                </a:solidFill>
              </a:rPr>
              <a:t>But look! Nano is displaying a message that </a:t>
            </a:r>
            <a:r>
              <a:rPr lang="en-US" altLang="zh-TW" sz="2800" b="1">
                <a:solidFill>
                  <a:srgbClr val="000000"/>
                </a:solidFill>
              </a:rPr>
              <a:t>filewithCRLFs</a:t>
            </a:r>
            <a:r>
              <a:rPr lang="en-US" altLang="zh-TW" sz="2800">
                <a:solidFill>
                  <a:srgbClr val="000000"/>
                </a:solidFill>
              </a:rPr>
              <a:t> was converted from </a:t>
            </a:r>
            <a:r>
              <a:rPr lang="en-US" altLang="zh-TW" sz="2800">
                <a:solidFill>
                  <a:srgbClr val="FF0000"/>
                </a:solidFill>
              </a:rPr>
              <a:t>DOS (</a:t>
            </a:r>
            <a:r>
              <a:rPr lang="en-US" altLang="zh-TW" sz="2800" i="1">
                <a:solidFill>
                  <a:srgbClr val="FF0000"/>
                </a:solidFill>
              </a:rPr>
              <a:t>i.e., </a:t>
            </a:r>
            <a:r>
              <a:rPr lang="en-US" altLang="zh-TW" sz="2800">
                <a:solidFill>
                  <a:srgbClr val="FF0000"/>
                </a:solidFill>
              </a:rPr>
              <a:t>Windows) format</a:t>
            </a:r>
            <a:r>
              <a:rPr lang="en-US" altLang="zh-TW" sz="2800">
                <a:solidFill>
                  <a:srgbClr val="000000"/>
                </a:solidFill>
              </a:rPr>
              <a:t>.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3505200" y="2133600"/>
            <a:ext cx="2667000" cy="3352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ounded Rectangular Callout 22"/>
          <p:cNvSpPr>
            <a:spLocks noChangeArrowheads="1"/>
          </p:cNvSpPr>
          <p:nvPr/>
        </p:nvSpPr>
        <p:spPr bwMode="auto">
          <a:xfrm>
            <a:off x="6705600" y="1752600"/>
            <a:ext cx="2438400" cy="2819400"/>
          </a:xfrm>
          <a:prstGeom prst="wedgeRoundRectCallout">
            <a:avLst>
              <a:gd name="adj1" fmla="val -88218"/>
              <a:gd name="adj2" fmla="val -2470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>
                <a:solidFill>
                  <a:srgbClr val="000000"/>
                </a:solidFill>
              </a:rPr>
              <a:t>And it says </a:t>
            </a:r>
            <a:r>
              <a:rPr lang="en-US" altLang="zh-TW" sz="2800" b="1">
                <a:solidFill>
                  <a:srgbClr val="000000"/>
                </a:solidFill>
              </a:rPr>
              <a:t>filewithCRs</a:t>
            </a:r>
            <a:r>
              <a:rPr lang="en-US" altLang="zh-TW" sz="2800">
                <a:solidFill>
                  <a:srgbClr val="000000"/>
                </a:solidFill>
              </a:rPr>
              <a:t> was converted from </a:t>
            </a:r>
            <a:br>
              <a:rPr lang="en-US" altLang="zh-TW" sz="2800">
                <a:solidFill>
                  <a:srgbClr val="00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MAC format</a:t>
            </a:r>
            <a:r>
              <a:rPr lang="en-US" altLang="zh-TW" sz="2800">
                <a:solidFill>
                  <a:srgbClr val="000000"/>
                </a:solidFill>
              </a:rPr>
              <a:t>.</a:t>
            </a:r>
          </a:p>
        </p:txBody>
      </p: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flipH="1" flipV="1">
            <a:off x="6172200" y="3200400"/>
            <a:ext cx="1600200" cy="914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228600" y="5334000"/>
            <a:ext cx="8686800" cy="1447800"/>
            <a:chOff x="228600" y="5334000"/>
            <a:chExt cx="8686800" cy="1447800"/>
          </a:xfrm>
        </p:grpSpPr>
        <p:sp>
          <p:nvSpPr>
            <p:cNvPr id="117794" name="Rounded Rectangular Callout 27"/>
            <p:cNvSpPr>
              <a:spLocks noChangeArrowheads="1"/>
            </p:cNvSpPr>
            <p:nvPr/>
          </p:nvSpPr>
          <p:spPr bwMode="auto">
            <a:xfrm>
              <a:off x="228600" y="5334000"/>
              <a:ext cx="3886200" cy="1447800"/>
            </a:xfrm>
            <a:prstGeom prst="wedgeRoundRectCallout">
              <a:avLst>
                <a:gd name="adj1" fmla="val 17125"/>
                <a:gd name="adj2" fmla="val -128269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Two of the emacs displays look identical, with 4 lines each. </a:t>
              </a:r>
            </a:p>
          </p:txBody>
        </p:sp>
        <p:sp>
          <p:nvSpPr>
            <p:cNvPr id="117795" name="Rounded Rectangular Callout 28"/>
            <p:cNvSpPr>
              <a:spLocks noChangeArrowheads="1"/>
            </p:cNvSpPr>
            <p:nvPr/>
          </p:nvSpPr>
          <p:spPr bwMode="auto">
            <a:xfrm>
              <a:off x="228600" y="5334000"/>
              <a:ext cx="3886200" cy="1447800"/>
            </a:xfrm>
            <a:prstGeom prst="wedgeRoundRectCallout">
              <a:avLst>
                <a:gd name="adj1" fmla="val 60875"/>
                <a:gd name="adj2" fmla="val -129259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Two of these emacs displays look identical, with 4 lines each. </a:t>
              </a:r>
            </a:p>
          </p:txBody>
        </p:sp>
        <p:sp>
          <p:nvSpPr>
            <p:cNvPr id="117796" name="Rounded Rectangular Callout 29"/>
            <p:cNvSpPr>
              <a:spLocks noChangeArrowheads="1"/>
            </p:cNvSpPr>
            <p:nvPr/>
          </p:nvSpPr>
          <p:spPr bwMode="auto">
            <a:xfrm>
              <a:off x="4876800" y="5334000"/>
              <a:ext cx="4038600" cy="1447800"/>
            </a:xfrm>
            <a:prstGeom prst="wedgeRoundRectCallout">
              <a:avLst>
                <a:gd name="adj1" fmla="val -3097"/>
                <a:gd name="adj2" fmla="val -127282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But the third is all on one line and has these colorful </a:t>
              </a:r>
              <a:r>
                <a:rPr lang="en-US" altLang="zh-TW" sz="2800">
                  <a:solidFill>
                    <a:srgbClr val="FF0000"/>
                  </a:solidFill>
                </a:rPr>
                <a:t>^M symbols</a:t>
              </a:r>
            </a:p>
          </p:txBody>
        </p:sp>
      </p:grp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V="1">
            <a:off x="6553200" y="4191000"/>
            <a:ext cx="9144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6705600" y="4191000"/>
            <a:ext cx="14478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6781800" y="4191000"/>
            <a:ext cx="1905000" cy="2286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Rounded Rectangular Callout 40"/>
          <p:cNvSpPr>
            <a:spLocks noChangeArrowheads="1"/>
          </p:cNvSpPr>
          <p:nvPr/>
        </p:nvSpPr>
        <p:spPr bwMode="auto">
          <a:xfrm>
            <a:off x="1981200" y="1676400"/>
            <a:ext cx="5486400" cy="2209800"/>
          </a:xfrm>
          <a:prstGeom prst="wedgeRoundRectCallout">
            <a:avLst>
              <a:gd name="adj1" fmla="val 31625"/>
              <a:gd name="adj2" fmla="val 16038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^M is how emacs indicates a </a:t>
            </a:r>
            <a:r>
              <a:rPr lang="en-US" altLang="zh-TW" sz="2400">
                <a:solidFill>
                  <a:srgbClr val="FF0000"/>
                </a:solidFill>
              </a:rPr>
              <a:t>carriage return</a:t>
            </a:r>
            <a:r>
              <a:rPr lang="en-US" altLang="zh-TW" sz="2400">
                <a:solidFill>
                  <a:srgbClr val="000000"/>
                </a:solidFill>
              </a:rPr>
              <a:t> character (emacs makes this display choice because there is no natural way to show the user that an unprintable character is in the file).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72000" y="4797425"/>
            <a:ext cx="2743200" cy="2089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</a:endParaRPr>
          </a:p>
        </p:txBody>
      </p:sp>
      <p:sp>
        <p:nvSpPr>
          <p:cNvPr id="42" name="Rounded Rectangular Callout 41"/>
          <p:cNvSpPr>
            <a:spLocks noChangeArrowheads="1"/>
          </p:cNvSpPr>
          <p:nvPr/>
        </p:nvSpPr>
        <p:spPr bwMode="auto">
          <a:xfrm>
            <a:off x="2133600" y="3886200"/>
            <a:ext cx="5181600" cy="990600"/>
          </a:xfrm>
          <a:prstGeom prst="wedgeRoundRectCallout">
            <a:avLst>
              <a:gd name="adj1" fmla="val -71380"/>
              <a:gd name="adj2" fmla="val -215940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Thus, we now understand why the output came out the way it did.</a:t>
            </a:r>
          </a:p>
        </p:txBody>
      </p:sp>
      <p:sp>
        <p:nvSpPr>
          <p:cNvPr id="43" name="Rounded Rectangular Callout 42"/>
          <p:cNvSpPr>
            <a:spLocks noChangeArrowheads="1"/>
          </p:cNvSpPr>
          <p:nvPr/>
        </p:nvSpPr>
        <p:spPr bwMode="auto">
          <a:xfrm>
            <a:off x="2133600" y="4876800"/>
            <a:ext cx="5181600" cy="990600"/>
          </a:xfrm>
          <a:prstGeom prst="wedgeRoundRectCallout">
            <a:avLst>
              <a:gd name="adj1" fmla="val 60042"/>
              <a:gd name="adj2" fmla="val -96398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And we also now understand why the file was named “filewithCRs”.</a:t>
            </a: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33400" y="1447800"/>
            <a:ext cx="8229600" cy="23622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>
                <a:solidFill>
                  <a:srgbClr val="000000"/>
                </a:solidFill>
              </a:rPr>
              <a:t>Now let’s look at the files in Windows…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>
                <a:solidFill>
                  <a:srgbClr val="000000"/>
                </a:solidFill>
              </a:rPr>
              <a:t>Here is the </a:t>
            </a:r>
            <a:r>
              <a:rPr lang="en-US" altLang="zh-TW" sz="3600">
                <a:solidFill>
                  <a:srgbClr val="FF0000"/>
                </a:solidFill>
              </a:rPr>
              <a:t>folder</a:t>
            </a:r>
            <a:r>
              <a:rPr lang="en-US" altLang="zh-TW" sz="3600">
                <a:solidFill>
                  <a:srgbClr val="000000"/>
                </a:solidFill>
              </a:rPr>
              <a:t>. Notice its </a:t>
            </a:r>
            <a:r>
              <a:rPr lang="en-US" altLang="zh-TW" sz="3600">
                <a:solidFill>
                  <a:srgbClr val="FF0000"/>
                </a:solidFill>
              </a:rPr>
              <a:t>path</a:t>
            </a:r>
            <a:r>
              <a:rPr lang="en-US" altLang="zh-TW" sz="3600">
                <a:solidFill>
                  <a:srgbClr val="000000"/>
                </a:solidFill>
              </a:rPr>
              <a:t>. Your Cygwin home  directory (if you use Cygwin) will be: “</a:t>
            </a:r>
            <a:r>
              <a:rPr lang="en-US" altLang="zh-TW" sz="3600">
                <a:solidFill>
                  <a:srgbClr val="FF0000"/>
                </a:solidFill>
              </a:rPr>
              <a:t>C:\cygwin\home\___\</a:t>
            </a:r>
            <a:r>
              <a:rPr lang="en-US" altLang="zh-TW" sz="3600">
                <a:solidFill>
                  <a:srgbClr val="000000"/>
                </a:solidFill>
              </a:rPr>
              <a:t>”</a:t>
            </a:r>
          </a:p>
        </p:txBody>
      </p: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 flipH="1">
            <a:off x="1295400" y="3657600"/>
            <a:ext cx="3276600" cy="1676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 flipH="1">
            <a:off x="914400" y="2514600"/>
            <a:ext cx="24384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ounded Rectangular Callout 48"/>
          <p:cNvSpPr>
            <a:spLocks noChangeArrowheads="1"/>
          </p:cNvSpPr>
          <p:nvPr/>
        </p:nvSpPr>
        <p:spPr bwMode="auto">
          <a:xfrm>
            <a:off x="1676400" y="1066800"/>
            <a:ext cx="5638800" cy="2362200"/>
          </a:xfrm>
          <a:prstGeom prst="wedgeRoundRectCallout">
            <a:avLst>
              <a:gd name="adj1" fmla="val 5514"/>
              <a:gd name="adj2" fmla="val 10745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Notepad only displays the DOS-format file (filewithCRLFs) correctly. It just </a:t>
            </a:r>
            <a:r>
              <a:rPr lang="en-US" altLang="zh-TW" sz="2400">
                <a:solidFill>
                  <a:srgbClr val="FF0000"/>
                </a:solidFill>
              </a:rPr>
              <a:t>ignores</a:t>
            </a:r>
            <a:r>
              <a:rPr lang="en-US" altLang="zh-TW" sz="2400">
                <a:solidFill>
                  <a:srgbClr val="000000"/>
                </a:solidFill>
              </a:rPr>
              <a:t> </a:t>
            </a:r>
            <a:r>
              <a:rPr lang="en-US" altLang="zh-TW" sz="2400">
                <a:solidFill>
                  <a:srgbClr val="FF0000"/>
                </a:solidFill>
              </a:rPr>
              <a:t>LF</a:t>
            </a:r>
            <a:r>
              <a:rPr lang="en-US" altLang="zh-TW" sz="2400">
                <a:solidFill>
                  <a:srgbClr val="000000"/>
                </a:solidFill>
              </a:rPr>
              <a:t> and </a:t>
            </a:r>
            <a:r>
              <a:rPr lang="en-US" altLang="zh-TW" sz="2400">
                <a:solidFill>
                  <a:srgbClr val="FF0000"/>
                </a:solidFill>
              </a:rPr>
              <a:t>CR</a:t>
            </a:r>
            <a:r>
              <a:rPr lang="en-US" altLang="zh-TW" sz="2400">
                <a:solidFill>
                  <a:srgbClr val="000000"/>
                </a:solidFill>
              </a:rPr>
              <a:t> when by themselves. (Some versions of Notepad might display them as little black squares).</a:t>
            </a:r>
          </a:p>
        </p:txBody>
      </p: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flipH="1">
            <a:off x="2895600" y="2286000"/>
            <a:ext cx="228600" cy="2362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Straight Arrow Connector 50"/>
          <p:cNvCxnSpPr>
            <a:cxnSpLocks noChangeShapeType="1"/>
          </p:cNvCxnSpPr>
          <p:nvPr/>
        </p:nvCxnSpPr>
        <p:spPr bwMode="auto">
          <a:xfrm>
            <a:off x="4267200" y="2286000"/>
            <a:ext cx="2895600" cy="2362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362200" y="5438775"/>
            <a:ext cx="6858000" cy="1419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2362200" y="2281238"/>
            <a:ext cx="5943600" cy="1973262"/>
            <a:chOff x="2362200" y="2281197"/>
            <a:chExt cx="5943600" cy="1973323"/>
          </a:xfrm>
        </p:grpSpPr>
        <p:sp>
          <p:nvSpPr>
            <p:cNvPr id="117791" name="Rounded Rectangular Callout 53"/>
            <p:cNvSpPr>
              <a:spLocks noChangeArrowheads="1"/>
            </p:cNvSpPr>
            <p:nvPr/>
          </p:nvSpPr>
          <p:spPr bwMode="auto">
            <a:xfrm>
              <a:off x="2362200" y="2281197"/>
              <a:ext cx="5943600" cy="1968520"/>
            </a:xfrm>
            <a:prstGeom prst="wedgeRoundRectCallout">
              <a:avLst>
                <a:gd name="adj1" fmla="val 26394"/>
                <a:gd name="adj2" fmla="val 119398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Wordpad always displays correctly.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So, if you want to edit you UNIX files in Windows, Wordpad is a good choice to use.</a:t>
              </a:r>
            </a:p>
          </p:txBody>
        </p:sp>
        <p:sp>
          <p:nvSpPr>
            <p:cNvPr id="117792" name="Rounded Rectangular Callout 54"/>
            <p:cNvSpPr>
              <a:spLocks noChangeArrowheads="1"/>
            </p:cNvSpPr>
            <p:nvPr/>
          </p:nvSpPr>
          <p:spPr bwMode="auto">
            <a:xfrm>
              <a:off x="4267200" y="2286000"/>
              <a:ext cx="3581400" cy="1968520"/>
            </a:xfrm>
            <a:prstGeom prst="wedgeRoundRectCallout">
              <a:avLst>
                <a:gd name="adj1" fmla="val -36329"/>
                <a:gd name="adj2" fmla="val 120065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TW" sz="2800">
                <a:solidFill>
                  <a:srgbClr val="000000"/>
                </a:solidFill>
              </a:endParaRPr>
            </a:p>
          </p:txBody>
        </p:sp>
        <p:sp>
          <p:nvSpPr>
            <p:cNvPr id="117793" name="Rounded Rectangular Callout 55"/>
            <p:cNvSpPr>
              <a:spLocks noChangeArrowheads="1"/>
            </p:cNvSpPr>
            <p:nvPr/>
          </p:nvSpPr>
          <p:spPr bwMode="auto">
            <a:xfrm>
              <a:off x="2362200" y="2286000"/>
              <a:ext cx="5943600" cy="1968520"/>
            </a:xfrm>
            <a:prstGeom prst="wedgeRoundRectCallout">
              <a:avLst>
                <a:gd name="adj1" fmla="val -41079"/>
                <a:gd name="adj2" fmla="val 118736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Wordpad always displays correctly.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2800">
                  <a:solidFill>
                    <a:srgbClr val="000000"/>
                  </a:solidFill>
                </a:rPr>
                <a:t>So, if you want to edit you UNIX files in Windows, Wordpad is a good choice to use…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7" grpId="0" animBg="1"/>
      <p:bldP spid="7" grpId="1" animBg="1"/>
      <p:bldP spid="13" grpId="0" animBg="1"/>
      <p:bldP spid="13" grpId="1" animBg="1"/>
      <p:bldP spid="20" grpId="0" animBg="1"/>
      <p:bldP spid="20" grpId="1" animBg="1"/>
      <p:bldP spid="12" grpId="0" animBg="1"/>
      <p:bldP spid="12" grpId="1" animBg="1"/>
      <p:bldP spid="21" grpId="0" animBg="1"/>
      <p:bldP spid="21" grpId="1" animBg="1"/>
      <p:bldP spid="23" grpId="0" animBg="1"/>
      <p:bldP spid="23" grpId="1" animBg="1"/>
      <p:bldP spid="41" grpId="0" animBg="1"/>
      <p:bldP spid="41" grpId="1" animBg="1"/>
      <p:bldP spid="10" grpId="0" animBg="1"/>
      <p:bldP spid="10" grpId="1" animBg="1"/>
      <p:bldP spid="42" grpId="0" animBg="1"/>
      <p:bldP spid="42" grpId="1" animBg="1"/>
      <p:bldP spid="43" grpId="0" animBg="1"/>
      <p:bldP spid="43" grpId="1" animBg="1"/>
      <p:bldP spid="46" grpId="0" animBg="1"/>
      <p:bldP spid="46" grpId="1" animBg="1"/>
      <p:bldP spid="49" grpId="0" animBg="1"/>
      <p:bldP spid="49" grpId="1" animBg="1"/>
      <p:bldP spid="52" grpId="0" animBg="1"/>
      <p:bldP spid="52" grpId="1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09" y="581024"/>
            <a:ext cx="8397291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lang="en-US" altLang="zh-TW" sz="4000" kern="0" dirty="0">
                <a:solidFill>
                  <a:srgbClr val="10068E"/>
                </a:solidFill>
              </a:rPr>
              <a:t>L</a:t>
            </a:r>
            <a:r>
              <a:rPr lang="en-US" altLang="zh-TW" sz="4000" kern="0" dirty="0" smtClean="0">
                <a:solidFill>
                  <a:srgbClr val="10068E"/>
                </a:solidFill>
              </a:rPr>
              <a:t>et’s try it. Create a file with </a:t>
            </a:r>
            <a:r>
              <a:rPr lang="en-US" altLang="zh-TW" sz="4000" kern="0" dirty="0" err="1" smtClean="0">
                <a:solidFill>
                  <a:srgbClr val="10068E"/>
                </a:solidFill>
              </a:rPr>
              <a:t>Wordpad</a:t>
            </a:r>
            <a:r>
              <a:rPr lang="en-US" altLang="zh-TW" sz="4000" kern="0" dirty="0" smtClean="0">
                <a:solidFill>
                  <a:srgbClr val="10068E"/>
                </a:solidFill>
              </a:rPr>
              <a:t>.</a:t>
            </a:r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H="1">
            <a:off x="1790700" y="396875"/>
            <a:ext cx="4876800" cy="3270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76200" y="1866900"/>
            <a:ext cx="5105400" cy="1524000"/>
          </a:xfrm>
          <a:prstGeom prst="wedgeRoundRectCallout">
            <a:avLst>
              <a:gd name="adj1" fmla="val 57639"/>
              <a:gd name="adj2" fmla="val -4511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>
                <a:solidFill>
                  <a:srgbClr val="000000"/>
                </a:solidFill>
              </a:rPr>
              <a:t>I had to click around to get the desired folder, underneath C:\Cygwin\home\...</a:t>
            </a:r>
          </a:p>
        </p:txBody>
      </p: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6324600" y="800100"/>
            <a:ext cx="2667000" cy="2819400"/>
          </a:xfrm>
          <a:prstGeom prst="wedgeRoundRectCallout">
            <a:avLst>
              <a:gd name="adj1" fmla="val -47671"/>
              <a:gd name="adj2" fmla="val 7673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I have to select Text Document. (When I did so it immediately put a </a:t>
            </a:r>
            <a:r>
              <a:rPr lang="en-US" altLang="zh-TW" sz="2400">
                <a:solidFill>
                  <a:srgbClr val="FF0000"/>
                </a:solidFill>
              </a:rPr>
              <a:t>.txt </a:t>
            </a:r>
            <a:r>
              <a:rPr lang="en-US" altLang="zh-TW" sz="2400">
                <a:solidFill>
                  <a:srgbClr val="000000"/>
                </a:solidFill>
              </a:rPr>
              <a:t>on my file whether I want it or not.)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>
            <a:off x="6324600" y="2743200"/>
            <a:ext cx="685800" cy="1447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6667500" y="4733925"/>
            <a:ext cx="2476500" cy="2124075"/>
          </a:xfrm>
          <a:prstGeom prst="wedgeRoundRectCallout">
            <a:avLst>
              <a:gd name="adj1" fmla="val 20995"/>
              <a:gd name="adj2" fmla="val -73761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I haven’t saved it yet. That is why the file is </a:t>
            </a:r>
            <a:r>
              <a:rPr lang="en-US" altLang="zh-TW" sz="2400" dirty="0">
                <a:solidFill>
                  <a:srgbClr val="FF0000"/>
                </a:solidFill>
              </a:rPr>
              <a:t>not showing up </a:t>
            </a:r>
            <a:r>
              <a:rPr lang="en-US" altLang="zh-TW" sz="2400" dirty="0">
                <a:solidFill>
                  <a:srgbClr val="000000"/>
                </a:solidFill>
              </a:rPr>
              <a:t>in the directory.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H="1" flipV="1">
            <a:off x="3886200" y="4495800"/>
            <a:ext cx="2981326" cy="15922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H="1" flipV="1">
            <a:off x="4572000" y="5829300"/>
            <a:ext cx="2209800" cy="323851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52500" y="1447800"/>
            <a:ext cx="70485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 dirty="0">
                <a:solidFill>
                  <a:srgbClr val="000000"/>
                </a:solidFill>
              </a:rPr>
              <a:t>So, let’s click the save button and then refresh the directory views...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3" grpId="0" animBg="1"/>
      <p:bldP spid="21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604911"/>
            <a:ext cx="6244530" cy="625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3400" y="6858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3600">
                <a:solidFill>
                  <a:srgbClr val="000000"/>
                </a:solidFill>
              </a:rPr>
              <a:t>So it is in the directory now. But it is DOS format and it has the “.txt” in it.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lang="en-US" altLang="zh-TW" sz="4000" kern="0" dirty="0">
                <a:solidFill>
                  <a:srgbClr val="10068E"/>
                </a:solidFill>
              </a:rPr>
              <a:t>L</a:t>
            </a:r>
            <a:r>
              <a:rPr lang="en-US" altLang="zh-TW" sz="4000" kern="0" dirty="0" smtClean="0">
                <a:solidFill>
                  <a:srgbClr val="10068E"/>
                </a:solidFill>
              </a:rPr>
              <a:t>et’s try it. Create a file with </a:t>
            </a:r>
            <a:r>
              <a:rPr lang="en-US" altLang="zh-TW" sz="4000" kern="0" dirty="0" err="1" smtClean="0">
                <a:solidFill>
                  <a:srgbClr val="10068E"/>
                </a:solidFill>
              </a:rPr>
              <a:t>Wordpad</a:t>
            </a:r>
            <a:r>
              <a:rPr lang="en-US" altLang="zh-TW" sz="4000" kern="0" dirty="0" smtClean="0">
                <a:solidFill>
                  <a:srgbClr val="10068E"/>
                </a:solidFill>
              </a:rPr>
              <a:t>.</a:t>
            </a: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6667500" y="4733925"/>
            <a:ext cx="2476500" cy="2124075"/>
          </a:xfrm>
          <a:prstGeom prst="wedgeRoundRectCallout">
            <a:avLst>
              <a:gd name="adj1" fmla="val 18944"/>
              <a:gd name="adj2" fmla="val -49845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</a:rPr>
              <a:t>Now I’ve </a:t>
            </a:r>
            <a:r>
              <a:rPr lang="en-US" altLang="zh-TW" sz="2400" dirty="0">
                <a:solidFill>
                  <a:srgbClr val="000000"/>
                </a:solidFill>
              </a:rPr>
              <a:t>saved </a:t>
            </a:r>
            <a:r>
              <a:rPr lang="en-US" altLang="zh-TW" sz="2400" dirty="0" smtClean="0">
                <a:solidFill>
                  <a:srgbClr val="000000"/>
                </a:solidFill>
              </a:rPr>
              <a:t>it. </a:t>
            </a:r>
            <a:r>
              <a:rPr lang="en-US" altLang="zh-TW" sz="2400" dirty="0">
                <a:solidFill>
                  <a:srgbClr val="000000"/>
                </a:solidFill>
              </a:rPr>
              <a:t>That is why the file </a:t>
            </a:r>
            <a:r>
              <a:rPr lang="en-US" altLang="zh-TW" sz="2400" dirty="0" smtClean="0">
                <a:solidFill>
                  <a:srgbClr val="000000"/>
                </a:solidFill>
              </a:rPr>
              <a:t>is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showing up </a:t>
            </a:r>
            <a:r>
              <a:rPr lang="en-US" altLang="zh-TW" sz="2400" dirty="0">
                <a:solidFill>
                  <a:srgbClr val="000000"/>
                </a:solidFill>
              </a:rPr>
              <a:t>in the directory.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H="1" flipV="1">
            <a:off x="3886200" y="4495800"/>
            <a:ext cx="2981326" cy="15922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5676900" y="6153152"/>
            <a:ext cx="1104900" cy="1904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534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000" dirty="0" smtClean="0"/>
              <a:t>You issue commands from a </a:t>
            </a:r>
            <a:r>
              <a:rPr lang="en-US" altLang="zh-TW" sz="3000" dirty="0" smtClean="0">
                <a:solidFill>
                  <a:srgbClr val="FF0000"/>
                </a:solidFill>
              </a:rPr>
              <a:t>command prompt</a:t>
            </a:r>
            <a:r>
              <a:rPr lang="en-US" altLang="zh-TW" sz="3000" dirty="0" smtClean="0"/>
              <a:t>.</a:t>
            </a:r>
            <a:endParaRPr lang="en-US" altLang="zh-TW" sz="3000" b="1" dirty="0" smtClean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 smtClean="0"/>
              <a:t>Commands have: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A name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Optional flags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Arguments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16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For exampl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spc="-100" dirty="0"/>
              <a:t>(</a:t>
            </a:r>
            <a:r>
              <a:rPr lang="en-US" altLang="zh-TW" sz="2800" dirty="0"/>
              <a:t>short for con</a:t>
            </a:r>
            <a:r>
              <a:rPr lang="en-US" altLang="zh-TW" sz="2800" u="sng" dirty="0">
                <a:solidFill>
                  <a:srgbClr val="333399"/>
                </a:solidFill>
              </a:rPr>
              <a:t>cat</a:t>
            </a:r>
            <a:r>
              <a:rPr lang="en-US" altLang="zh-TW" sz="2800" dirty="0"/>
              <a:t>enat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</a:t>
            </a:r>
            <a:r>
              <a:rPr lang="en-US" altLang="zh-TW" sz="2400" dirty="0"/>
              <a:t> </a:t>
            </a:r>
            <a:r>
              <a:rPr lang="zh-TW" altLang="en-US" sz="2800" dirty="0"/>
              <a:t>串接</a:t>
            </a:r>
            <a:r>
              <a:rPr lang="en-US" altLang="zh-TW" sz="2800" dirty="0"/>
              <a:t>) is</a:t>
            </a:r>
            <a:r>
              <a:rPr lang="en-US" altLang="zh-TW" sz="2400" dirty="0"/>
              <a:t> </a:t>
            </a:r>
            <a:r>
              <a:rPr lang="en-US" altLang="zh-TW" sz="2800" dirty="0"/>
              <a:t>a command </a:t>
            </a:r>
            <a:r>
              <a:rPr lang="en-US" altLang="zh-TW" sz="2800" dirty="0" smtClean="0"/>
              <a:t>to join a set of files to one output stream:</a:t>
            </a:r>
            <a:endParaRPr lang="en-US" altLang="zh-TW" sz="2800" b="1" dirty="0" smtClean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b="1" dirty="0" smtClean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cat -n </a:t>
            </a:r>
            <a:r>
              <a:rPr lang="en-US" altLang="zh-TW" sz="2800" b="1" i="1" dirty="0" smtClean="0">
                <a:solidFill>
                  <a:schemeClr val="accent2"/>
                </a:solidFill>
                <a:latin typeface="Andale Mono" pitchFamily="49" charset="0"/>
              </a:rPr>
              <a:t>filename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 &lt;--</a:t>
            </a:r>
            <a:r>
              <a:rPr lang="en-US" altLang="zh-TW" sz="1800" b="1" dirty="0" smtClean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with</a:t>
            </a:r>
            <a:r>
              <a:rPr lang="en-US" altLang="zh-TW" sz="1800" b="1" dirty="0" smtClean="0">
                <a:solidFill>
                  <a:schemeClr val="accent2"/>
                </a:solidFill>
                <a:latin typeface="Andale Mono" pitchFamily="49" charset="0"/>
              </a:rPr>
              <a:t> </a:t>
            </a:r>
            <a:r>
              <a:rPr lang="en-US" altLang="zh-TW" sz="2800" b="1" dirty="0" smtClean="0">
                <a:solidFill>
                  <a:schemeClr val="accent2"/>
                </a:solidFill>
                <a:latin typeface="Andale Mono" pitchFamily="49" charset="0"/>
              </a:rPr>
              <a:t>line numbers</a:t>
            </a:r>
          </a:p>
          <a:p>
            <a:pPr eaLnBrk="1" hangingPunct="1">
              <a:lnSpc>
                <a:spcPct val="90000"/>
              </a:lnSpc>
            </a:pPr>
            <a:endParaRPr lang="en-US" altLang="zh-TW" sz="16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 smtClean="0"/>
              <a:t>Commands are typed in </a:t>
            </a:r>
            <a:r>
              <a:rPr lang="en-US" altLang="zh-TW" sz="3000" dirty="0" smtClean="0">
                <a:solidFill>
                  <a:srgbClr val="FF0000"/>
                </a:solidFill>
              </a:rPr>
              <a:t>lowercase (</a:t>
            </a:r>
            <a:r>
              <a:rPr lang="zh-TW" altLang="en-US" sz="3000" dirty="0">
                <a:solidFill>
                  <a:srgbClr val="FF0000"/>
                </a:solidFill>
              </a:rPr>
              <a:t>小寫</a:t>
            </a:r>
            <a:r>
              <a:rPr lang="en-US" altLang="zh-TW" sz="3000" dirty="0" smtClean="0">
                <a:solidFill>
                  <a:srgbClr val="FF0000"/>
                </a:solidFill>
              </a:rPr>
              <a:t>)</a:t>
            </a:r>
            <a:r>
              <a:rPr lang="en-US" altLang="zh-TW" sz="3000" dirty="0" smtClean="0"/>
              <a:t>, so:</a:t>
            </a:r>
            <a:br>
              <a:rPr lang="en-US" altLang="zh-TW" sz="3000" dirty="0" smtClean="0"/>
            </a:br>
            <a:r>
              <a:rPr lang="en-US" altLang="zh-TW" sz="2800" b="1" dirty="0" smtClean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 smtClean="0"/>
              <a:t> is different than </a:t>
            </a:r>
            <a:r>
              <a:rPr lang="en-US" altLang="zh-TW" sz="2800" b="1" dirty="0" smtClean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 smtClean="0"/>
              <a:t>  or  </a:t>
            </a:r>
            <a:r>
              <a:rPr lang="en-US" altLang="zh-TW" sz="2800" b="1" dirty="0" smtClean="0">
                <a:solidFill>
                  <a:srgbClr val="333399"/>
                </a:solidFill>
                <a:latin typeface="Andale Mono" pitchFamily="49" charset="0"/>
              </a:rPr>
              <a:t>CAT</a:t>
            </a:r>
            <a:endParaRPr lang="en-US" altLang="zh-TW" sz="2400" b="1" dirty="0" smtClean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8600" y="1143000"/>
            <a:ext cx="8763000" cy="38100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Introducing Unix Commands</a:t>
            </a:r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2286000" y="5257800"/>
            <a:ext cx="1905000" cy="533400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463550" y="2476500"/>
            <a:ext cx="1974850" cy="3314700"/>
            <a:chOff x="463550" y="2468563"/>
            <a:chExt cx="1974850" cy="3276600"/>
          </a:xfrm>
        </p:grpSpPr>
        <p:sp>
          <p:nvSpPr>
            <p:cNvPr id="28676" name="Oval 4"/>
            <p:cNvSpPr>
              <a:spLocks noChangeArrowheads="1"/>
            </p:cNvSpPr>
            <p:nvPr/>
          </p:nvSpPr>
          <p:spPr bwMode="auto">
            <a:xfrm>
              <a:off x="762000" y="52117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77" name="Oval 5"/>
            <p:cNvSpPr>
              <a:spLocks noChangeArrowheads="1"/>
            </p:cNvSpPr>
            <p:nvPr/>
          </p:nvSpPr>
          <p:spPr bwMode="auto">
            <a:xfrm>
              <a:off x="1524000" y="24685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81" name="Arc 11"/>
            <p:cNvSpPr>
              <a:spLocks/>
            </p:cNvSpPr>
            <p:nvPr/>
          </p:nvSpPr>
          <p:spPr bwMode="auto">
            <a:xfrm rot="18933813" flipH="1">
              <a:off x="463550" y="3230563"/>
              <a:ext cx="1974850" cy="1824037"/>
            </a:xfrm>
            <a:custGeom>
              <a:avLst/>
              <a:gdLst>
                <a:gd name="T0" fmla="*/ 0 w 21010"/>
                <a:gd name="T1" fmla="*/ 0 h 21600"/>
                <a:gd name="T2" fmla="*/ 2147483646 w 21010"/>
                <a:gd name="T3" fmla="*/ 2147483646 h 21600"/>
                <a:gd name="T4" fmla="*/ 0 w 2101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010"/>
                <a:gd name="T10" fmla="*/ 0 h 21600"/>
                <a:gd name="T11" fmla="*/ 21010 w 2101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10" h="21600" fill="none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</a:path>
                <a:path w="21010" h="21600" stroke="0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19200" y="2903537"/>
            <a:ext cx="2089901" cy="2887663"/>
            <a:chOff x="1219200" y="2857500"/>
            <a:chExt cx="2089901" cy="2887663"/>
          </a:xfrm>
        </p:grpSpPr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676400" y="5211763"/>
              <a:ext cx="609600" cy="53340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1219200" y="2857500"/>
              <a:ext cx="2057400" cy="53340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15" name="Arc 9"/>
            <p:cNvSpPr>
              <a:spLocks/>
            </p:cNvSpPr>
            <p:nvPr/>
          </p:nvSpPr>
          <p:spPr bwMode="auto">
            <a:xfrm rot="4200752">
              <a:off x="1794409" y="3632310"/>
              <a:ext cx="1645304" cy="1384080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00B05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1219200" y="3276601"/>
            <a:ext cx="1676400" cy="550069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/>
          </a:p>
        </p:txBody>
      </p:sp>
      <p:sp>
        <p:nvSpPr>
          <p:cNvPr id="19" name="Arc 9"/>
          <p:cNvSpPr>
            <a:spLocks/>
          </p:cNvSpPr>
          <p:nvPr/>
        </p:nvSpPr>
        <p:spPr bwMode="auto">
          <a:xfrm rot="2666187">
            <a:off x="2327275" y="3972372"/>
            <a:ext cx="1254125" cy="95443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16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679" grpId="0" animBg="1"/>
      <p:bldP spid="17" grpId="0" animBg="1"/>
      <p:bldP spid="1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6"/>
          <a:stretch>
            <a:fillRect/>
          </a:stretch>
        </p:blipFill>
        <p:spPr bwMode="auto">
          <a:xfrm>
            <a:off x="762000" y="841375"/>
            <a:ext cx="7620000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5800" y="4495800"/>
            <a:ext cx="7772400" cy="2041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57200" y="54102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Yep, it worked. The file displays correctly.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5800" y="3429000"/>
            <a:ext cx="7772400" cy="1076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9600" y="1752600"/>
            <a:ext cx="77724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lang="en-US" altLang="zh-TW" sz="4000" kern="0" dirty="0" smtClean="0">
                <a:solidFill>
                  <a:srgbClr val="10068E"/>
                </a:solidFill>
              </a:rPr>
              <a:t>Fixing the format with d2u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143000" y="2590800"/>
            <a:ext cx="5334000" cy="1752600"/>
          </a:xfrm>
          <a:prstGeom prst="wedgeRoundRectCallout">
            <a:avLst>
              <a:gd name="adj1" fmla="val -39343"/>
              <a:gd name="adj2" fmla="val -9854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You have to remember the -n flag. </a:t>
            </a:r>
            <a:r>
              <a:rPr lang="en-US" altLang="en-US" sz="2400"/>
              <a:t>The </a:t>
            </a:r>
            <a:r>
              <a:rPr lang="en-US" altLang="en-US" sz="2400">
                <a:solidFill>
                  <a:srgbClr val="FF0000"/>
                </a:solidFill>
              </a:rPr>
              <a:t>1</a:t>
            </a:r>
            <a:r>
              <a:rPr lang="en-US" altLang="en-US" sz="2400" baseline="30000">
                <a:solidFill>
                  <a:srgbClr val="FF0000"/>
                </a:solidFill>
              </a:rPr>
              <a:t>st</a:t>
            </a:r>
            <a:r>
              <a:rPr lang="en-US" altLang="en-US" sz="2400">
                <a:solidFill>
                  <a:srgbClr val="FF0000"/>
                </a:solidFill>
              </a:rPr>
              <a:t> argument </a:t>
            </a:r>
            <a:r>
              <a:rPr lang="en-US" altLang="en-US" sz="2400"/>
              <a:t>is the old filename. The </a:t>
            </a:r>
            <a:r>
              <a:rPr lang="en-US" altLang="en-US" sz="2400">
                <a:solidFill>
                  <a:srgbClr val="FF0000"/>
                </a:solidFill>
              </a:rPr>
              <a:t>2</a:t>
            </a:r>
            <a:r>
              <a:rPr lang="en-US" altLang="en-US" sz="2400" baseline="30000">
                <a:solidFill>
                  <a:srgbClr val="FF0000"/>
                </a:solidFill>
              </a:rPr>
              <a:t>nd</a:t>
            </a:r>
            <a:r>
              <a:rPr lang="en-US" altLang="en-US" sz="2400">
                <a:solidFill>
                  <a:srgbClr val="FF0000"/>
                </a:solidFill>
              </a:rPr>
              <a:t> argument</a:t>
            </a:r>
            <a:r>
              <a:rPr lang="en-US" altLang="en-US" sz="2400"/>
              <a:t> is the new (unix formatted) filename.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V="1">
            <a:off x="2057400" y="1752600"/>
            <a:ext cx="457200" cy="1371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V="1">
            <a:off x="2057400" y="1752600"/>
            <a:ext cx="1524000" cy="1752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7200" y="41910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/>
              <a:t>So it worked. See how the new file </a:t>
            </a:r>
            <a:r>
              <a:rPr lang="en-US" altLang="en-US" sz="3600" dirty="0" smtClean="0"/>
              <a:t>is</a:t>
            </a:r>
            <a:br>
              <a:rPr lang="en-US" altLang="en-US" sz="3600" dirty="0" smtClean="0"/>
            </a:br>
            <a:r>
              <a:rPr lang="en-US" altLang="en-US" sz="3600" dirty="0" smtClean="0"/>
              <a:t>4</a:t>
            </a:r>
            <a:r>
              <a:rPr lang="en-US" altLang="en-US" sz="2800" dirty="0" smtClean="0"/>
              <a:t> </a:t>
            </a:r>
            <a:r>
              <a:rPr lang="en-US" altLang="en-US" sz="3600" spc="-200" dirty="0"/>
              <a:t>b</a:t>
            </a:r>
            <a:r>
              <a:rPr lang="en-US" altLang="en-US" sz="3600" dirty="0"/>
              <a:t>yt</a:t>
            </a:r>
            <a:r>
              <a:rPr lang="en-US" altLang="en-US" sz="3600" spc="-100" dirty="0"/>
              <a:t>e</a:t>
            </a:r>
            <a:r>
              <a:rPr lang="en-US" altLang="en-US" sz="3600" dirty="0"/>
              <a:t>s</a:t>
            </a:r>
            <a:r>
              <a:rPr lang="en-US" altLang="en-US" dirty="0"/>
              <a:t> </a:t>
            </a:r>
            <a:r>
              <a:rPr lang="en-US" altLang="en-US" sz="3600" dirty="0">
                <a:solidFill>
                  <a:srgbClr val="FF0000"/>
                </a:solidFill>
              </a:rPr>
              <a:t>smaller</a:t>
            </a:r>
            <a:r>
              <a:rPr lang="en-US" altLang="en-US" sz="3600" dirty="0"/>
              <a:t>.</a:t>
            </a:r>
          </a:p>
        </p:txBody>
      </p: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2895600" y="3429000"/>
            <a:ext cx="1219200" cy="1447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flipV="1">
            <a:off x="2590800" y="3200400"/>
            <a:ext cx="1447800" cy="1676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ounded Rectangular Callout 22"/>
          <p:cNvSpPr>
            <a:spLocks noChangeArrowheads="1"/>
          </p:cNvSpPr>
          <p:nvPr/>
        </p:nvSpPr>
        <p:spPr bwMode="auto">
          <a:xfrm>
            <a:off x="2438400" y="1524000"/>
            <a:ext cx="5638800" cy="1524000"/>
          </a:xfrm>
          <a:prstGeom prst="wedgeRoundRectCallout">
            <a:avLst>
              <a:gd name="adj1" fmla="val 31861"/>
              <a:gd name="adj2" fmla="val -10940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When you install Cygwin you should obey my instructions  to select the dos2unix tool.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57200" y="76200"/>
            <a:ext cx="8229600" cy="2819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But wait! Why does the </a:t>
            </a:r>
            <a:r>
              <a:rPr lang="en-US" altLang="en-US" sz="3600" i="1"/>
              <a:t>old one</a:t>
            </a:r>
            <a:r>
              <a:rPr lang="en-US" altLang="en-US" sz="3600"/>
              <a:t> </a:t>
            </a:r>
            <a:r>
              <a:rPr lang="en-US" altLang="en-US" sz="3600">
                <a:solidFill>
                  <a:srgbClr val="FF0000"/>
                </a:solidFill>
              </a:rPr>
              <a:t>also display correctly</a:t>
            </a:r>
            <a:r>
              <a:rPr lang="en-US" altLang="en-US" sz="3600"/>
              <a:t>? It is because the cat program isn’t affected by the different format (but some other commands will be affected.)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1" grpId="1" animBg="1"/>
      <p:bldP spid="14" grpId="0" animBg="1"/>
      <p:bldP spid="13" grpId="0" animBg="1"/>
      <p:bldP spid="5" grpId="0" animBg="1"/>
      <p:bldP spid="5" grpId="1" animBg="1"/>
      <p:bldP spid="18" grpId="0" animBg="1"/>
      <p:bldP spid="18" grpId="1" animBg="1"/>
      <p:bldP spid="23" grpId="0" animBg="1"/>
      <p:bldP spid="23" grpId="1" animBg="1"/>
      <p:bldP spid="22" grpId="0" animBg="1"/>
      <p:bldP spid="22" grpId="1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Homework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 smtClean="0">
                <a:solidFill>
                  <a:srgbClr val="8F45C7"/>
                </a:solidFill>
              </a:rPr>
              <a:t>1. Set up </a:t>
            </a:r>
            <a:r>
              <a:rPr lang="en-US" altLang="zh-TW" dirty="0" err="1" smtClean="0">
                <a:solidFill>
                  <a:srgbClr val="8F45C7"/>
                </a:solidFill>
              </a:rPr>
              <a:t>linux</a:t>
            </a:r>
            <a:r>
              <a:rPr lang="en-US" altLang="zh-TW" dirty="0" smtClean="0">
                <a:solidFill>
                  <a:srgbClr val="8F45C7"/>
                </a:solidFill>
              </a:rPr>
              <a:t> on whatever computer you want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 smtClean="0"/>
              <a:t>It can be an 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into a UNIX system.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It can be a boot partition on your computer.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It can be on a bootable USB memory stick.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</a:t>
            </a:r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chemeClr val="accent2"/>
                </a:solidFill>
              </a:rPr>
              <a:t>Linux Subsystem</a:t>
            </a:r>
            <a:r>
              <a:rPr lang="en-US" altLang="zh-TW" dirty="0" smtClean="0"/>
              <a:t> </a:t>
            </a:r>
            <a:r>
              <a:rPr lang="en-US" altLang="zh-TW" dirty="0"/>
              <a:t>in Windows 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sz="2400" dirty="0"/>
              <a:t>https://docs.microsoft.com/en-us/windows/wsl/install-win10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It can be a </a:t>
            </a:r>
            <a:r>
              <a:rPr lang="en-US" altLang="zh-TW" dirty="0" smtClean="0">
                <a:solidFill>
                  <a:schemeClr val="accent2"/>
                </a:solidFill>
              </a:rPr>
              <a:t>Cygwin</a:t>
            </a:r>
            <a:r>
              <a:rPr lang="en-US" altLang="zh-TW" dirty="0" smtClean="0"/>
              <a:t> terminal.</a:t>
            </a:r>
          </a:p>
          <a:p>
            <a:pPr lvl="2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 smtClean="0"/>
              <a:t>When installing, make sure that you select the options to: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Under “</a:t>
            </a:r>
            <a:r>
              <a:rPr lang="en-US" altLang="zh-TW" dirty="0" smtClean="0">
                <a:solidFill>
                  <a:srgbClr val="10068E"/>
                </a:solidFill>
              </a:rPr>
              <a:t>Shells</a:t>
            </a:r>
            <a:r>
              <a:rPr lang="en-US" altLang="zh-TW" dirty="0" smtClean="0"/>
              <a:t>,” select to install </a:t>
            </a:r>
            <a:r>
              <a:rPr lang="en-US" altLang="zh-TW" dirty="0" err="1" smtClean="0">
                <a:solidFill>
                  <a:srgbClr val="FF0000"/>
                </a:solidFill>
              </a:rPr>
              <a:t>tcsh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Under “</a:t>
            </a:r>
            <a:r>
              <a:rPr lang="en-US" altLang="zh-TW" dirty="0" err="1" smtClean="0">
                <a:solidFill>
                  <a:srgbClr val="10068E"/>
                </a:solidFill>
              </a:rPr>
              <a:t>Utils</a:t>
            </a:r>
            <a:r>
              <a:rPr lang="en-US" altLang="zh-TW" dirty="0" smtClean="0"/>
              <a:t>,” select to install </a:t>
            </a:r>
            <a:r>
              <a:rPr lang="en-US" altLang="zh-TW" dirty="0" err="1" smtClean="0">
                <a:solidFill>
                  <a:srgbClr val="FF0000"/>
                </a:solidFill>
              </a:rPr>
              <a:t>ncurses</a:t>
            </a:r>
            <a:r>
              <a:rPr lang="en-US" altLang="zh-TW" dirty="0" smtClean="0"/>
              <a:t> &amp; </a:t>
            </a:r>
            <a:r>
              <a:rPr lang="en-US" altLang="zh-TW" dirty="0" smtClean="0">
                <a:solidFill>
                  <a:srgbClr val="FF0000"/>
                </a:solidFill>
              </a:rPr>
              <a:t>dos2unix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Under “</a:t>
            </a:r>
            <a:r>
              <a:rPr lang="en-US" altLang="zh-TW" dirty="0" smtClean="0">
                <a:solidFill>
                  <a:srgbClr val="10068E"/>
                </a:solidFill>
              </a:rPr>
              <a:t>Editors</a:t>
            </a:r>
            <a:r>
              <a:rPr lang="en-US" altLang="zh-TW" dirty="0" smtClean="0"/>
              <a:t>,” select to install </a:t>
            </a:r>
            <a:r>
              <a:rPr lang="en-US" altLang="zh-TW" dirty="0" err="1" smtClean="0">
                <a:solidFill>
                  <a:srgbClr val="FF0000"/>
                </a:solidFill>
              </a:rPr>
              <a:t>emacs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&amp; </a:t>
            </a:r>
            <a:r>
              <a:rPr lang="en-US" altLang="zh-TW" dirty="0" err="1" smtClean="0">
                <a:solidFill>
                  <a:srgbClr val="FF0000"/>
                </a:solidFill>
              </a:rPr>
              <a:t>nano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Under “</a:t>
            </a:r>
            <a:r>
              <a:rPr lang="en-US" altLang="zh-TW" dirty="0" err="1" smtClean="0">
                <a:solidFill>
                  <a:srgbClr val="10068E"/>
                </a:solidFill>
              </a:rPr>
              <a:t>Devel</a:t>
            </a:r>
            <a:r>
              <a:rPr lang="en-US" altLang="zh-TW" dirty="0" smtClean="0"/>
              <a:t>,” select to install </a:t>
            </a:r>
            <a:r>
              <a:rPr lang="en-US" altLang="zh-TW" dirty="0" err="1" smtClean="0">
                <a:solidFill>
                  <a:srgbClr val="FF0000"/>
                </a:solidFill>
              </a:rPr>
              <a:t>gcc</a:t>
            </a:r>
            <a:r>
              <a:rPr lang="en-US" altLang="zh-TW" dirty="0" smtClean="0">
                <a:solidFill>
                  <a:srgbClr val="FF0000"/>
                </a:solidFill>
              </a:rPr>
              <a:t>-core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solidFill>
                  <a:srgbClr val="FF0000"/>
                </a:solidFill>
              </a:rPr>
              <a:t>gcc</a:t>
            </a:r>
            <a:r>
              <a:rPr lang="en-US" altLang="zh-TW" dirty="0" smtClean="0">
                <a:solidFill>
                  <a:srgbClr val="FF0000"/>
                </a:solidFill>
              </a:rPr>
              <a:t>-g++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0000"/>
                </a:solidFill>
              </a:rPr>
              <a:t>make</a:t>
            </a:r>
            <a:r>
              <a:rPr lang="en-US" altLang="zh-TW" dirty="0" smtClean="0"/>
              <a:t>, &amp; </a:t>
            </a:r>
            <a:r>
              <a:rPr lang="en-US" altLang="zh-TW" dirty="0" smtClean="0">
                <a:solidFill>
                  <a:srgbClr val="FF0000"/>
                </a:solidFill>
              </a:rPr>
              <a:t>python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 smtClean="0">
                <a:solidFill>
                  <a:srgbClr val="8F45C7"/>
                </a:solidFill>
              </a:rPr>
              <a:t>2. Do the homework assignment posted on the </a:t>
            </a:r>
            <a:r>
              <a:rPr lang="en-US" altLang="zh-TW" dirty="0" err="1" smtClean="0">
                <a:solidFill>
                  <a:srgbClr val="8F45C7"/>
                </a:solidFill>
              </a:rPr>
              <a:t>cyberuniversity</a:t>
            </a:r>
            <a:r>
              <a:rPr lang="en-US" altLang="zh-TW" dirty="0" smtClean="0">
                <a:solidFill>
                  <a:srgbClr val="8F45C7"/>
                </a:solidFill>
              </a:rPr>
              <a:t> course website.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altLang="zh-TW" spc="-100" dirty="0" smtClean="0"/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5753100" y="990600"/>
            <a:ext cx="2971800" cy="1409700"/>
          </a:xfrm>
          <a:prstGeom prst="wedgeRoundRectCallout">
            <a:avLst>
              <a:gd name="adj1" fmla="val -70007"/>
              <a:gd name="adj2" fmla="val 9515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a good option.</a:t>
            </a:r>
            <a:b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Use this website and </a:t>
            </a:r>
            <a:b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google to learn</a:t>
            </a:r>
            <a:b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how to use it.</a:t>
            </a:r>
            <a:endParaRPr kumimoji="1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076700" y="1409700"/>
            <a:ext cx="3200400" cy="1409700"/>
          </a:xfrm>
          <a:prstGeom prst="wedgeRoundRectCallout">
            <a:avLst>
              <a:gd name="adj1" fmla="val -70007"/>
              <a:gd name="adj2" fmla="val 9515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how I run</a:t>
            </a:r>
            <a: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UNIX</a:t>
            </a: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b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Cygwin</a:t>
            </a:r>
            <a: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is free.</a:t>
            </a:r>
            <a:b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Use google to learn</a:t>
            </a:r>
            <a:b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about it.</a:t>
            </a:r>
            <a:endParaRPr kumimoji="1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33400" y="3048000"/>
            <a:ext cx="3200400" cy="1714500"/>
          </a:xfrm>
          <a:prstGeom prst="wedgeRoundRectCallout">
            <a:avLst>
              <a:gd name="adj1" fmla="val 86270"/>
              <a:gd name="adj2" fmla="val 4374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Actually, whichever </a:t>
            </a:r>
            <a:b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UNIX/</a:t>
            </a:r>
            <a:r>
              <a:rPr kumimoji="1" lang="en-US" sz="2400" b="0" i="0" u="none" strike="noStrike" cap="none" spc="-2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linux</a:t>
            </a:r>
            <a: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you use,</a:t>
            </a:r>
            <a:b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make sure that </a:t>
            </a:r>
            <a:r>
              <a:rPr kumimoji="1" lang="en-US" sz="2400" b="0" i="0" u="none" strike="noStrike" cap="none" spc="-2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tsch</a:t>
            </a:r>
            <a: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</a:t>
            </a:r>
            <a:b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dos2unix, and </a:t>
            </a:r>
            <a:r>
              <a:rPr kumimoji="1" lang="en-US" sz="2400" b="0" i="0" u="none" strike="noStrike" cap="none" spc="-2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emacs</a:t>
            </a:r>
            <a:r>
              <a:rPr lang="en-US" sz="2400" spc="-20" dirty="0" smtClean="0">
                <a:latin typeface="Arial" charset="0"/>
              </a:rPr>
              <a:t>,</a:t>
            </a:r>
            <a:br>
              <a:rPr lang="en-US" sz="2400" spc="-20" dirty="0" smtClean="0">
                <a:latin typeface="Arial" charset="0"/>
              </a:rPr>
            </a:br>
            <a:r>
              <a:rPr lang="en-US" sz="2400" spc="-20" dirty="0" smtClean="0">
                <a:latin typeface="Arial" charset="0"/>
              </a:rPr>
              <a:t>at least, are installed.</a:t>
            </a:r>
            <a:endParaRPr kumimoji="1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" y="4953000"/>
            <a:ext cx="3200400" cy="1714500"/>
          </a:xfrm>
          <a:prstGeom prst="wedgeRoundRectCallout">
            <a:avLst>
              <a:gd name="adj1" fmla="val 86270"/>
              <a:gd name="adj2" fmla="val -2979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We won't use </a:t>
            </a:r>
            <a:r>
              <a:rPr kumimoji="1" lang="en-US" sz="2400" b="0" i="0" u="none" strike="noStrike" cap="none" spc="-2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gcc</a:t>
            </a: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make, or python, but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spc="-20" dirty="0">
                <a:latin typeface="Arial" charset="0"/>
              </a:rPr>
              <a:t>i</a:t>
            </a:r>
            <a:r>
              <a:rPr lang="en-US" sz="2400" spc="-20" dirty="0" smtClean="0">
                <a:latin typeface="Arial" charset="0"/>
              </a:rPr>
              <a:t>nclude them anyway,</a:t>
            </a:r>
            <a:br>
              <a:rPr lang="en-US" sz="2400" spc="-20" dirty="0" smtClean="0">
                <a:latin typeface="Arial" charset="0"/>
              </a:rPr>
            </a:br>
            <a:r>
              <a:rPr lang="en-US" sz="2400" spc="-20" dirty="0" smtClean="0">
                <a:latin typeface="Arial" charset="0"/>
              </a:rPr>
              <a:t>just so you have them.</a:t>
            </a:r>
            <a:endParaRPr kumimoji="1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493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95300" y="5981700"/>
            <a:ext cx="5638800" cy="457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Homework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 smtClean="0">
                <a:solidFill>
                  <a:srgbClr val="8F45C7"/>
                </a:solidFill>
              </a:rPr>
              <a:t>1. Set up </a:t>
            </a:r>
            <a:r>
              <a:rPr lang="en-US" altLang="zh-TW" dirty="0" err="1" smtClean="0">
                <a:solidFill>
                  <a:srgbClr val="8F45C7"/>
                </a:solidFill>
              </a:rPr>
              <a:t>linux</a:t>
            </a:r>
            <a:r>
              <a:rPr lang="en-US" altLang="zh-TW" dirty="0" smtClean="0">
                <a:solidFill>
                  <a:srgbClr val="8F45C7"/>
                </a:solidFill>
              </a:rPr>
              <a:t> on whatever computer you want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 smtClean="0"/>
              <a:t>It can be an 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into a UNIX system.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It can be a boot partition on your computer.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It can be on a bootable USB memory stick.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</a:t>
            </a:r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chemeClr val="accent2"/>
                </a:solidFill>
              </a:rPr>
              <a:t>Linux Subsystem</a:t>
            </a:r>
            <a:r>
              <a:rPr lang="en-US" altLang="zh-TW" dirty="0" smtClean="0"/>
              <a:t> </a:t>
            </a:r>
            <a:r>
              <a:rPr lang="en-US" altLang="zh-TW" dirty="0"/>
              <a:t>in Windows 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sz="2400" dirty="0"/>
              <a:t>https://docs.microsoft.com/en-us/windows/wsl/install-win10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It can be a </a:t>
            </a:r>
            <a:r>
              <a:rPr lang="en-US" altLang="zh-TW" dirty="0" smtClean="0">
                <a:solidFill>
                  <a:schemeClr val="accent2"/>
                </a:solidFill>
              </a:rPr>
              <a:t>Cygwin</a:t>
            </a:r>
            <a:r>
              <a:rPr lang="en-US" altLang="zh-TW" dirty="0" smtClean="0"/>
              <a:t> terminal.</a:t>
            </a:r>
          </a:p>
          <a:p>
            <a:pPr lvl="2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 smtClean="0"/>
              <a:t>When installing, make sure that you select the options to: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Under “</a:t>
            </a:r>
            <a:r>
              <a:rPr lang="en-US" altLang="zh-TW" dirty="0" smtClean="0">
                <a:solidFill>
                  <a:srgbClr val="10068E"/>
                </a:solidFill>
              </a:rPr>
              <a:t>Shells</a:t>
            </a:r>
            <a:r>
              <a:rPr lang="en-US" altLang="zh-TW" dirty="0" smtClean="0"/>
              <a:t>,” select to install </a:t>
            </a:r>
            <a:r>
              <a:rPr lang="en-US" altLang="zh-TW" dirty="0" err="1" smtClean="0">
                <a:solidFill>
                  <a:srgbClr val="FF0000"/>
                </a:solidFill>
              </a:rPr>
              <a:t>tcsh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Under “</a:t>
            </a:r>
            <a:r>
              <a:rPr lang="en-US" altLang="zh-TW" dirty="0" err="1" smtClean="0">
                <a:solidFill>
                  <a:srgbClr val="10068E"/>
                </a:solidFill>
              </a:rPr>
              <a:t>Utils</a:t>
            </a:r>
            <a:r>
              <a:rPr lang="en-US" altLang="zh-TW" dirty="0" smtClean="0"/>
              <a:t>,” select to install </a:t>
            </a:r>
            <a:r>
              <a:rPr lang="en-US" altLang="zh-TW" dirty="0" err="1" smtClean="0">
                <a:solidFill>
                  <a:srgbClr val="FF0000"/>
                </a:solidFill>
              </a:rPr>
              <a:t>ncurses</a:t>
            </a:r>
            <a:r>
              <a:rPr lang="en-US" altLang="zh-TW" dirty="0" smtClean="0"/>
              <a:t> &amp; </a:t>
            </a:r>
            <a:r>
              <a:rPr lang="en-US" altLang="zh-TW" dirty="0" smtClean="0">
                <a:solidFill>
                  <a:srgbClr val="FF0000"/>
                </a:solidFill>
              </a:rPr>
              <a:t>dos2unix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Under “</a:t>
            </a:r>
            <a:r>
              <a:rPr lang="en-US" altLang="zh-TW" dirty="0" smtClean="0">
                <a:solidFill>
                  <a:srgbClr val="10068E"/>
                </a:solidFill>
              </a:rPr>
              <a:t>Editors</a:t>
            </a:r>
            <a:r>
              <a:rPr lang="en-US" altLang="zh-TW" dirty="0" smtClean="0"/>
              <a:t>,” select to install </a:t>
            </a:r>
            <a:r>
              <a:rPr lang="en-US" altLang="zh-TW" dirty="0" err="1" smtClean="0">
                <a:solidFill>
                  <a:srgbClr val="FF0000"/>
                </a:solidFill>
              </a:rPr>
              <a:t>emacs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&amp; </a:t>
            </a:r>
            <a:r>
              <a:rPr lang="en-US" altLang="zh-TW" dirty="0" err="1" smtClean="0">
                <a:solidFill>
                  <a:srgbClr val="FF0000"/>
                </a:solidFill>
              </a:rPr>
              <a:t>nano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 smtClean="0"/>
              <a:t>Under “</a:t>
            </a:r>
            <a:r>
              <a:rPr lang="en-US" altLang="zh-TW" dirty="0" err="1" smtClean="0">
                <a:solidFill>
                  <a:srgbClr val="10068E"/>
                </a:solidFill>
              </a:rPr>
              <a:t>Devel</a:t>
            </a:r>
            <a:r>
              <a:rPr lang="en-US" altLang="zh-TW" dirty="0" smtClean="0"/>
              <a:t>,” select to install </a:t>
            </a:r>
            <a:r>
              <a:rPr lang="en-US" altLang="zh-TW" dirty="0" err="1" smtClean="0">
                <a:solidFill>
                  <a:srgbClr val="FF0000"/>
                </a:solidFill>
              </a:rPr>
              <a:t>gcc</a:t>
            </a:r>
            <a:r>
              <a:rPr lang="en-US" altLang="zh-TW" dirty="0" smtClean="0">
                <a:solidFill>
                  <a:srgbClr val="FF0000"/>
                </a:solidFill>
              </a:rPr>
              <a:t>-core</a:t>
            </a:r>
            <a:r>
              <a:rPr lang="en-US" altLang="zh-TW" dirty="0" smtClean="0"/>
              <a:t>, </a:t>
            </a:r>
            <a:r>
              <a:rPr lang="en-US" altLang="zh-TW" dirty="0" err="1" smtClean="0">
                <a:solidFill>
                  <a:srgbClr val="FF0000"/>
                </a:solidFill>
              </a:rPr>
              <a:t>gcc</a:t>
            </a:r>
            <a:r>
              <a:rPr lang="en-US" altLang="zh-TW" dirty="0" smtClean="0">
                <a:solidFill>
                  <a:srgbClr val="FF0000"/>
                </a:solidFill>
              </a:rPr>
              <a:t>-g++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0000"/>
                </a:solidFill>
              </a:rPr>
              <a:t>make</a:t>
            </a:r>
            <a:r>
              <a:rPr lang="en-US" altLang="zh-TW" dirty="0" smtClean="0"/>
              <a:t>, &amp; </a:t>
            </a:r>
            <a:r>
              <a:rPr lang="en-US" altLang="zh-TW" dirty="0" smtClean="0">
                <a:solidFill>
                  <a:srgbClr val="FF0000"/>
                </a:solidFill>
              </a:rPr>
              <a:t>python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 smtClean="0">
                <a:solidFill>
                  <a:srgbClr val="8F45C7"/>
                </a:solidFill>
              </a:rPr>
              <a:t>2. Do the homework assignment posted on the </a:t>
            </a:r>
            <a:r>
              <a:rPr lang="en-US" altLang="zh-TW" dirty="0" err="1" smtClean="0">
                <a:solidFill>
                  <a:srgbClr val="8F45C7"/>
                </a:solidFill>
              </a:rPr>
              <a:t>cyberuniversity</a:t>
            </a:r>
            <a:r>
              <a:rPr lang="en-US" altLang="zh-TW" dirty="0" smtClean="0">
                <a:solidFill>
                  <a:srgbClr val="8F45C7"/>
                </a:solidFill>
              </a:rPr>
              <a:t> course website.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spc="-100" dirty="0" smtClean="0"/>
              <a:t>It’s due on March 1</a:t>
            </a:r>
            <a:r>
              <a:rPr lang="en-US" altLang="zh-TW" spc="-300" dirty="0"/>
              <a:t>0</a:t>
            </a:r>
            <a:r>
              <a:rPr lang="en-US" altLang="zh-TW" spc="-100" dirty="0" smtClean="0"/>
              <a:t>,</a:t>
            </a:r>
            <a:r>
              <a:rPr lang="en-US" altLang="zh-TW" sz="2400" spc="-100" dirty="0" smtClean="0"/>
              <a:t> </a:t>
            </a:r>
            <a:r>
              <a:rPr lang="en-US" altLang="zh-TW" spc="-100" dirty="0" smtClean="0"/>
              <a:t>but do it before next lectur</a:t>
            </a:r>
            <a:r>
              <a:rPr lang="en-US" altLang="zh-TW" spc="-300" dirty="0" smtClean="0"/>
              <a:t>e</a:t>
            </a:r>
            <a:r>
              <a:rPr lang="en-US" altLang="zh-TW" spc="-100" dirty="0" smtClean="0"/>
              <a:t>, please.</a:t>
            </a:r>
            <a:endParaRPr lang="en-US" altLang="zh-TW" spc="-100" dirty="0"/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altLang="zh-TW" spc="-100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0" y="571500"/>
            <a:ext cx="9144000" cy="491490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714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381500" y="304800"/>
            <a:ext cx="3474720" cy="533400"/>
          </a:xfrm>
          <a:prstGeom prst="wedgeRoundRectCallout">
            <a:avLst>
              <a:gd name="adj1" fmla="val -69236"/>
              <a:gd name="adj2" fmla="val 2465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the </a:t>
            </a:r>
            <a:r>
              <a:rPr kumimoji="1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cyberuniversity</a:t>
            </a: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381500" y="876300"/>
            <a:ext cx="3474720" cy="533400"/>
          </a:xfrm>
          <a:prstGeom prst="wedgeRoundRectCallout">
            <a:avLst>
              <a:gd name="adj1" fmla="val -110435"/>
              <a:gd name="adj2" fmla="val -778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our course website.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381500" y="1447800"/>
            <a:ext cx="3474720" cy="533400"/>
          </a:xfrm>
          <a:prstGeom prst="wedgeRoundRectCallout">
            <a:avLst>
              <a:gd name="adj1" fmla="val -130563"/>
              <a:gd name="adj2" fmla="val 5701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the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page wher</a:t>
            </a:r>
            <a:r>
              <a:rPr lang="en-US" sz="2000" dirty="0" smtClean="0">
                <a:latin typeface="Arial" charset="0"/>
              </a:rPr>
              <a:t>e I post.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181600" y="3048000"/>
            <a:ext cx="3962400" cy="457200"/>
          </a:xfrm>
          <a:prstGeom prst="wedgeRoundRectCallout">
            <a:avLst>
              <a:gd name="adj1" fmla="val -40529"/>
              <a:gd name="adj2" fmla="val 15395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Here are the files I've posted: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676400" y="5295900"/>
            <a:ext cx="3619500" cy="533400"/>
          </a:xfrm>
          <a:prstGeom prst="wedgeRoundRectCallout">
            <a:avLst>
              <a:gd name="adj1" fmla="val -64901"/>
              <a:gd name="adj2" fmla="val -3056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 W</a:t>
            </a:r>
            <a:r>
              <a:rPr kumimoji="1" lang="en-US" sz="2000" b="0" i="0" u="none" strike="noStrike" cap="none" spc="-5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en</a:t>
            </a:r>
            <a:r>
              <a:rPr kumimoji="1" lang="en-US" b="0" i="0" u="none" strike="noStrike" cap="none" spc="-4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spc="-4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yo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 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f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inish</a:t>
            </a:r>
            <a:r>
              <a:rPr kumimoji="1" lang="en-US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</a:t>
            </a:r>
            <a:r>
              <a:rPr kumimoji="1" lang="en-US" sz="2000" b="0" i="0" u="none" strike="noStrike" cap="none" spc="-4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</a:t>
            </a:r>
            <a:r>
              <a:rPr kumimoji="1" lang="en-US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assig</a:t>
            </a:r>
            <a:r>
              <a:rPr kumimoji="1" lang="en-US" sz="2000" b="0" i="0" u="none" strike="noStrike" cap="none" spc="-3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nm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en</a:t>
            </a:r>
            <a:r>
              <a:rPr kumimoji="1" lang="en-US" sz="2000" b="0" i="0" u="none" strike="noStrike" cap="none" spc="-6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</a:t>
            </a:r>
            <a: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b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where you go to upload it.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181600" y="3390900"/>
            <a:ext cx="3962400" cy="457200"/>
          </a:xfrm>
          <a:prstGeom prst="wedgeRoundRectCallout">
            <a:avLst>
              <a:gd name="adj1" fmla="val -64716"/>
              <a:gd name="adj2" fmla="val 12965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85000"/>
              </a:lnSpc>
            </a:pP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</a:t>
            </a:r>
            <a:r>
              <a:rPr kumimoji="1" lang="en-US" sz="2000" b="0" i="0" u="none" strike="noStrike" cap="none" spc="-5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he</a:t>
            </a:r>
            <a:r>
              <a:rPr kumimoji="1" lang="en-US" sz="1600" b="0" i="0" u="none" strike="noStrike" cap="none" spc="-5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spc="-5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l</a:t>
            </a: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ecture</a:t>
            </a: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lang="en-US" sz="2000" spc="-50" dirty="0" smtClean="0">
                <a:latin typeface="Arial" charset="0"/>
              </a:rPr>
              <a:t>no</a:t>
            </a: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tes</a:t>
            </a:r>
            <a:r>
              <a:rPr kumimoji="1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spc="-1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you'</a:t>
            </a: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re</a:t>
            </a:r>
            <a:r>
              <a:rPr kumimoji="1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v</a:t>
            </a:r>
            <a:r>
              <a:rPr kumimoji="1" lang="en-US" sz="2000" b="0" i="0" u="none" strike="noStrike" cap="none" spc="-1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ie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w</a:t>
            </a:r>
            <a:r>
              <a:rPr kumimoji="1" lang="en-US" sz="2000" b="0" i="0" u="none" strike="noStrike" cap="none" spc="-5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</a:t>
            </a:r>
            <a:r>
              <a:rPr kumimoji="1" lang="en-US" sz="2000" b="0" i="0" u="none" strike="noStrike" cap="none" spc="-7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ng </a:t>
            </a:r>
            <a:r>
              <a:rPr kumimoji="1" lang="en-US" sz="2000" b="0" i="0" u="none" strike="noStrike" cap="none" spc="-9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no</a:t>
            </a:r>
            <a:r>
              <a:rPr kumimoji="1" lang="en-US" sz="2000" b="0" i="0" u="none" strike="noStrike" cap="none" spc="-16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w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181600" y="3733800"/>
            <a:ext cx="3962400" cy="1676400"/>
          </a:xfrm>
          <a:prstGeom prst="wedgeRoundRectCallout">
            <a:avLst>
              <a:gd name="adj1" fmla="val -59578"/>
              <a:gd name="adj2" fmla="val 669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The first assignment.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Download </a:t>
            </a:r>
            <a:br>
              <a:rPr lang="en-US" sz="2000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the file attached to this post. </a:t>
            </a:r>
          </a:p>
          <a:p>
            <a:pPr marL="0" marR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Arial" charset="0"/>
              </a:rPr>
              <a:t>The file needs to be unzipped</a:t>
            </a:r>
            <a:br>
              <a:rPr lang="en-US" sz="2000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and untarred, then you need to </a:t>
            </a:r>
            <a:br>
              <a:rPr lang="en-US" sz="2000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read the README file inside the</a:t>
            </a:r>
            <a:br>
              <a:rPr lang="en-US" sz="2000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directory that </a:t>
            </a:r>
            <a:r>
              <a:rPr lang="en-US" sz="2000" dirty="0" err="1" smtClean="0">
                <a:latin typeface="Arial" charset="0"/>
              </a:rPr>
              <a:t>untarring</a:t>
            </a:r>
            <a:r>
              <a:rPr lang="en-US" sz="2000" dirty="0" smtClean="0">
                <a:latin typeface="Arial" charset="0"/>
              </a:rPr>
              <a:t> created.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5098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7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57800"/>
            <a:ext cx="390545" cy="52390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1676400" y="5295900"/>
            <a:ext cx="3619500" cy="533400"/>
          </a:xfrm>
          <a:prstGeom prst="wedgeRoundRectCallout">
            <a:avLst>
              <a:gd name="adj1" fmla="val -64901"/>
              <a:gd name="adj2" fmla="val -3056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 W</a:t>
            </a:r>
            <a:r>
              <a:rPr kumimoji="1" lang="en-US" sz="2000" b="0" i="0" u="none" strike="noStrike" cap="none" spc="-5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en</a:t>
            </a:r>
            <a:r>
              <a:rPr kumimoji="1" lang="en-US" b="0" i="0" u="none" strike="noStrike" cap="none" spc="-4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spc="-4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yo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 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f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inish</a:t>
            </a:r>
            <a:r>
              <a:rPr kumimoji="1" lang="en-US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</a:t>
            </a:r>
            <a:r>
              <a:rPr kumimoji="1" lang="en-US" sz="2000" b="0" i="0" u="none" strike="noStrike" cap="none" spc="-4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</a:t>
            </a:r>
            <a:r>
              <a:rPr kumimoji="1" lang="en-US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assig</a:t>
            </a:r>
            <a:r>
              <a:rPr kumimoji="1" lang="en-US" sz="2000" b="0" i="0" u="none" strike="noStrike" cap="none" spc="-3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nm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en</a:t>
            </a:r>
            <a:r>
              <a:rPr kumimoji="1" lang="en-US" sz="2000" b="0" i="0" u="none" strike="noStrike" cap="none" spc="-6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</a:t>
            </a:r>
            <a: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b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where you go to upload it.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07319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/>
          <a:stretch/>
        </p:blipFill>
        <p:spPr>
          <a:xfrm>
            <a:off x="1987" y="1"/>
            <a:ext cx="9149963" cy="686595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 bwMode="auto">
          <a:xfrm>
            <a:off x="5524500" y="4533900"/>
            <a:ext cx="3621024" cy="533400"/>
          </a:xfrm>
          <a:prstGeom prst="wedgeRoundRectCallout">
            <a:avLst>
              <a:gd name="adj1" fmla="val -66770"/>
              <a:gd name="adj2" fmla="val -62269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Notice the due date. </a:t>
            </a:r>
            <a:r>
              <a:rPr lang="en-US" sz="2000" spc="-20" dirty="0" smtClean="0">
                <a:latin typeface="Arial" charset="0"/>
              </a:rPr>
              <a:t>This button</a:t>
            </a:r>
            <a:br>
              <a:rPr lang="en-US" sz="2000" spc="-20" dirty="0" smtClean="0">
                <a:latin typeface="Arial" charset="0"/>
              </a:rPr>
            </a:br>
            <a:r>
              <a:rPr lang="en-US" sz="2000" spc="-20" dirty="0" smtClean="0">
                <a:latin typeface="Arial" charset="0"/>
              </a:rPr>
              <a:t>won't work after the due date.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867400" y="3200400"/>
            <a:ext cx="3276600" cy="533400"/>
          </a:xfrm>
          <a:prstGeom prst="wedgeRoundRectCallout">
            <a:avLst>
              <a:gd name="adj1" fmla="val -73665"/>
              <a:gd name="adj2" fmla="val 7182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Click here to </a:t>
            </a:r>
            <a:b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submit the assignment.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57800"/>
            <a:ext cx="390545" cy="52390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1676400" y="5295900"/>
            <a:ext cx="3619500" cy="533400"/>
          </a:xfrm>
          <a:prstGeom prst="wedgeRoundRectCallout">
            <a:avLst>
              <a:gd name="adj1" fmla="val -64901"/>
              <a:gd name="adj2" fmla="val -3056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 W</a:t>
            </a:r>
            <a:r>
              <a:rPr kumimoji="1" lang="en-US" sz="2000" b="0" i="0" u="none" strike="noStrike" cap="none" spc="-5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en</a:t>
            </a:r>
            <a:r>
              <a:rPr kumimoji="1" lang="en-US" b="0" i="0" u="none" strike="noStrike" cap="none" spc="-4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spc="-4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yo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 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f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inish</a:t>
            </a:r>
            <a:r>
              <a:rPr kumimoji="1" lang="en-US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</a:t>
            </a:r>
            <a:r>
              <a:rPr kumimoji="1" lang="en-US" sz="2000" b="0" i="0" u="none" strike="noStrike" cap="none" spc="-4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</a:t>
            </a:r>
            <a:r>
              <a:rPr kumimoji="1" lang="en-US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assig</a:t>
            </a:r>
            <a:r>
              <a:rPr kumimoji="1" lang="en-US" sz="2000" b="0" i="0" u="none" strike="noStrike" cap="none" spc="-3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nm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en</a:t>
            </a:r>
            <a:r>
              <a:rPr kumimoji="1" lang="en-US" sz="2000" b="0" i="0" u="none" strike="noStrike" cap="none" spc="-6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</a:t>
            </a:r>
            <a: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b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where you go to upload it.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7574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/>
          <a:stretch/>
        </p:blipFill>
        <p:spPr>
          <a:xfrm>
            <a:off x="1987" y="1"/>
            <a:ext cx="9149963" cy="6865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57800"/>
            <a:ext cx="390545" cy="523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24300"/>
            <a:ext cx="390545" cy="52390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5867400" y="3200400"/>
            <a:ext cx="3276600" cy="533400"/>
          </a:xfrm>
          <a:prstGeom prst="wedgeRoundRectCallout">
            <a:avLst>
              <a:gd name="adj1" fmla="val -73665"/>
              <a:gd name="adj2" fmla="val 7182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Click here to </a:t>
            </a:r>
            <a:b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submit the assignment.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040250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40365 -0.1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74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51951" cy="6865951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6096000" y="4991100"/>
            <a:ext cx="3048000" cy="533400"/>
          </a:xfrm>
          <a:prstGeom prst="wedgeRoundRectCallout">
            <a:avLst>
              <a:gd name="adj1" fmla="val -32845"/>
              <a:gd name="adj2" fmla="val 15031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Click here to </a:t>
            </a:r>
            <a:b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submit the assignment.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24300"/>
            <a:ext cx="390545" cy="52390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6096000" y="3276600"/>
            <a:ext cx="3048000" cy="533400"/>
          </a:xfrm>
          <a:prstGeom prst="wedgeRoundRectCallout">
            <a:avLst>
              <a:gd name="adj1" fmla="val -64877"/>
              <a:gd name="adj2" fmla="val -47087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Incorrect. It is worth</a:t>
            </a:r>
            <a: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points.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96000" y="3848100"/>
            <a:ext cx="3048000" cy="533400"/>
          </a:xfrm>
          <a:prstGeom prst="wedgeRoundRectCallout">
            <a:avLst>
              <a:gd name="adj1" fmla="val -63425"/>
              <a:gd name="adj2" fmla="val 6027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You can re-upload</a:t>
            </a:r>
            <a: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0" y="4419600"/>
            <a:ext cx="3048000" cy="533400"/>
          </a:xfrm>
          <a:prstGeom prst="wedgeRoundRectCallout">
            <a:avLst>
              <a:gd name="adj1" fmla="val -67208"/>
              <a:gd name="adj2" fmla="val 67199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You attach</a:t>
            </a:r>
            <a: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your answer.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8310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51951" cy="6865951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6096000" y="4991100"/>
            <a:ext cx="3048000" cy="533400"/>
          </a:xfrm>
          <a:prstGeom prst="wedgeRoundRectCallout">
            <a:avLst>
              <a:gd name="adj1" fmla="val -32845"/>
              <a:gd name="adj2" fmla="val 15031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Click here to </a:t>
            </a:r>
            <a:b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submit the assignment.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24300"/>
            <a:ext cx="390545" cy="523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55" y="5998464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1850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22361 0.3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81" y="1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"/>
          <a:stretch/>
        </p:blipFill>
        <p:spPr>
          <a:xfrm>
            <a:off x="-1" y="0"/>
            <a:ext cx="9150773" cy="686816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5829300" y="3162300"/>
            <a:ext cx="3238500" cy="533400"/>
          </a:xfrm>
          <a:prstGeom prst="wedgeRoundRectCallout">
            <a:avLst>
              <a:gd name="adj1" fmla="val -83904"/>
              <a:gd name="adj2" fmla="val 6250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Click here to </a:t>
            </a:r>
            <a:b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select your </a:t>
            </a:r>
            <a:r>
              <a:rPr kumimoji="1" lang="en-US" sz="2000" b="0" i="0" u="none" strike="noStrike" cap="none" spc="-2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tar</a:t>
            </a:r>
            <a:r>
              <a:rPr kumimoji="1" lang="en-US" sz="2000" b="0" i="0" u="none" strike="noStrike" cap="none" spc="-2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file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829300" y="4343400"/>
            <a:ext cx="3238500" cy="533400"/>
          </a:xfrm>
          <a:prstGeom prst="wedgeRoundRectCallout">
            <a:avLst>
              <a:gd name="adj1" fmla="val 4543"/>
              <a:gd name="adj2" fmla="val 247737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Click here to </a:t>
            </a:r>
            <a:b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actually submit it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55" y="5998464"/>
            <a:ext cx="390545" cy="523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3810000"/>
            <a:ext cx="390545" cy="5239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981700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14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21562 -0.3192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7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022E-16 L 0.32865 0.3173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0000"/>
                </a:solidFill>
              </a:rPr>
              <a:t>cat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filename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10068E"/>
                </a:solidFill>
                <a:latin typeface="Arial Narrow" panose="020B0606020202030204" pitchFamily="34" charset="0"/>
              </a:rPr>
              <a:t>      </a:t>
            </a:r>
            <a:r>
              <a:rPr lang="en-US" altLang="zh-TW" sz="2800" dirty="0" smtClean="0">
                <a:solidFill>
                  <a:srgbClr val="10068E"/>
                </a:solidFill>
              </a:rPr>
              <a:t> </a:t>
            </a:r>
            <a:r>
              <a:rPr lang="en-US" altLang="zh-TW" sz="14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- Display a file on screen </a:t>
            </a:r>
            <a:br>
              <a:rPr lang="en-US" altLang="zh-TW" sz="2800" dirty="0" smtClean="0">
                <a:solidFill>
                  <a:srgbClr val="10068E"/>
                </a:solidFill>
              </a:rPr>
            </a:br>
            <a:r>
              <a:rPr lang="en-US" altLang="zh-TW" sz="2800" dirty="0" smtClean="0">
                <a:solidFill>
                  <a:srgbClr val="FF0000"/>
                </a:solidFill>
              </a:rPr>
              <a:t>cat </a:t>
            </a:r>
            <a:r>
              <a:rPr lang="en-US" altLang="zh-TW" sz="2800" b="1" dirty="0" smtClean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sz="2800" dirty="0" smtClean="0">
                <a:solidFill>
                  <a:srgbClr val="FF0000"/>
                </a:solidFill>
              </a:rPr>
              <a:t>n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filename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10068E"/>
                </a:solidFill>
              </a:rPr>
              <a:t> </a:t>
            </a:r>
            <a:r>
              <a:rPr lang="en-US" altLang="zh-TW" sz="10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-</a:t>
            </a:r>
            <a:r>
              <a:rPr lang="en-US" altLang="zh-TW" sz="24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Display with line numbers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 smtClean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7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" b="147"/>
          <a:stretch/>
        </p:blipFill>
        <p:spPr>
          <a:xfrm>
            <a:off x="0" y="-3387"/>
            <a:ext cx="9147387" cy="686138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6400800" y="2590800"/>
            <a:ext cx="2019300" cy="533400"/>
          </a:xfrm>
          <a:prstGeom prst="wedgeRoundRectCallout">
            <a:avLst>
              <a:gd name="adj1" fmla="val -156720"/>
              <a:gd name="adj2" fmla="val 29948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Holiday!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438900" y="4686300"/>
            <a:ext cx="2019300" cy="533400"/>
          </a:xfrm>
          <a:prstGeom prst="wedgeRoundRectCallout">
            <a:avLst>
              <a:gd name="adj1" fmla="val -153383"/>
              <a:gd name="adj2" fmla="val 4438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Holiday!!!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438900" y="3657600"/>
            <a:ext cx="2019300" cy="533400"/>
          </a:xfrm>
          <a:prstGeom prst="wedgeRoundRectCallout">
            <a:avLst>
              <a:gd name="adj1" fmla="val -157673"/>
              <a:gd name="adj2" fmla="val -3862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Holiday!!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190500" y="1885950"/>
            <a:ext cx="4000500" cy="1771650"/>
          </a:xfrm>
          <a:prstGeom prst="wedgeRoundRectCallout">
            <a:avLst>
              <a:gd name="adj1" fmla="val 119731"/>
              <a:gd name="adj2" fmla="val -24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 order to make up for all</a:t>
            </a:r>
            <a:b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of this lost time, I</a:t>
            </a:r>
            <a: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decided to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give</a:t>
            </a:r>
            <a:r>
              <a:rPr kumimoji="1" lang="en-US" sz="20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a </a:t>
            </a:r>
            <a:r>
              <a:rPr lang="en-US" sz="2000" spc="-20" dirty="0" smtClean="0">
                <a:latin typeface="Arial" charset="0"/>
              </a:rPr>
              <a:t>hard first homework.</a:t>
            </a:r>
            <a:endParaRPr kumimoji="1" lang="en-US" sz="2000" b="0" i="0" u="none" strike="noStrike" cap="none" spc="-20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pc="-20" dirty="0" smtClean="0">
                <a:latin typeface="Arial" charset="0"/>
              </a:rPr>
              <a:t>Actually, it isn't that hard, once 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pc="-20" dirty="0" smtClean="0">
                <a:latin typeface="Arial" charset="0"/>
              </a:rPr>
              <a:t>you can get through reading all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pc="-20" dirty="0" smtClean="0">
                <a:latin typeface="Arial" charset="0"/>
              </a:rPr>
              <a:t> the assignment description files.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457700" y="762000"/>
            <a:ext cx="4000500" cy="533400"/>
          </a:xfrm>
          <a:prstGeom prst="wedgeRoundRectCallout">
            <a:avLst>
              <a:gd name="adj1" fmla="val -84743"/>
              <a:gd name="adj2" fmla="val 29948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42% for homework assignments.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spc="-20" dirty="0" smtClean="0">
                <a:latin typeface="Arial" charset="0"/>
              </a:rPr>
              <a:t>So do you homework!</a:t>
            </a:r>
            <a:endParaRPr kumimoji="1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819400" y="0"/>
            <a:ext cx="3467100" cy="4191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  <a:ea typeface="新細明體" pitchFamily="18" charset="-120"/>
              </a:rPr>
              <a:t>The Course </a:t>
            </a: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Arial" charset="0"/>
                <a:ea typeface="新細明體" pitchFamily="18" charset="-120"/>
              </a:rPr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1401372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cat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 smtClean="0"/>
              <a:t> </a:t>
            </a:r>
            <a:r>
              <a:rPr lang="en-US" altLang="zh-TW" sz="1400" dirty="0" smtClean="0"/>
              <a:t> </a:t>
            </a:r>
            <a:r>
              <a:rPr lang="en-US" altLang="zh-TW" sz="2800" dirty="0" smtClean="0"/>
              <a:t>- Display a file on screen </a:t>
            </a:r>
            <a:br>
              <a:rPr lang="en-US" altLang="zh-TW" sz="2800" dirty="0" smtClean="0"/>
            </a:br>
            <a:r>
              <a:rPr lang="en-US" altLang="zh-TW" sz="2800" dirty="0" smtClean="0">
                <a:solidFill>
                  <a:srgbClr val="FF3300"/>
                </a:solidFill>
              </a:rPr>
              <a:t>cat </a:t>
            </a:r>
            <a:r>
              <a:rPr lang="en-US" altLang="zh-TW" sz="2800" b="1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 smtClean="0">
                <a:solidFill>
                  <a:srgbClr val="FF3300"/>
                </a:solidFill>
              </a:rPr>
              <a:t>n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</a:t>
            </a:r>
            <a:r>
              <a:rPr lang="en-US" altLang="zh-TW" sz="1000" dirty="0" smtClean="0"/>
              <a:t> </a:t>
            </a:r>
            <a:r>
              <a:rPr lang="en-US" altLang="zh-TW" sz="2800" dirty="0" smtClean="0"/>
              <a:t>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0000"/>
                </a:solidFill>
              </a:rPr>
              <a:t>more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filename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</a:t>
            </a:r>
            <a:r>
              <a:rPr lang="en-US" altLang="zh-TW" sz="2800" dirty="0" smtClean="0">
                <a:solidFill>
                  <a:srgbClr val="10068E"/>
                </a:solidFill>
              </a:rPr>
              <a:t>-</a:t>
            </a:r>
            <a:r>
              <a:rPr lang="en-US" altLang="zh-TW" sz="24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To see a </a:t>
            </a:r>
            <a:r>
              <a:rPr lang="en-US" altLang="zh-TW" sz="2800" dirty="0" err="1" smtClean="0">
                <a:solidFill>
                  <a:srgbClr val="10068E"/>
                </a:solidFill>
              </a:rPr>
              <a:t>screenful</a:t>
            </a:r>
            <a:r>
              <a:rPr lang="en-US" altLang="zh-TW" sz="2800" dirty="0" smtClean="0">
                <a:solidFill>
                  <a:srgbClr val="10068E"/>
                </a:solidFill>
              </a:rPr>
              <a:t> at a time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 smtClean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32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cat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 smtClean="0"/>
              <a:t> </a:t>
            </a:r>
            <a:r>
              <a:rPr lang="en-US" altLang="zh-TW" sz="1400" dirty="0" smtClean="0"/>
              <a:t> </a:t>
            </a:r>
            <a:r>
              <a:rPr lang="en-US" altLang="zh-TW" sz="2800" dirty="0" smtClean="0"/>
              <a:t>- Display a file on screen </a:t>
            </a:r>
            <a:br>
              <a:rPr lang="en-US" altLang="zh-TW" sz="2800" dirty="0" smtClean="0"/>
            </a:br>
            <a:r>
              <a:rPr lang="en-US" altLang="zh-TW" sz="2800" dirty="0" smtClean="0">
                <a:solidFill>
                  <a:srgbClr val="FF3300"/>
                </a:solidFill>
              </a:rPr>
              <a:t>cat </a:t>
            </a:r>
            <a:r>
              <a:rPr lang="en-US" altLang="zh-TW" sz="2800" b="1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 smtClean="0">
                <a:solidFill>
                  <a:srgbClr val="FF3300"/>
                </a:solidFill>
              </a:rPr>
              <a:t>n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</a:t>
            </a:r>
            <a:r>
              <a:rPr lang="en-US" altLang="zh-TW" sz="1000" dirty="0" smtClean="0"/>
              <a:t> </a:t>
            </a:r>
            <a:r>
              <a:rPr lang="en-US" altLang="zh-TW" sz="2800" dirty="0" smtClean="0"/>
              <a:t>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more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To see a </a:t>
            </a:r>
            <a:r>
              <a:rPr lang="en-US" altLang="zh-TW" sz="2800" dirty="0" err="1" smtClean="0"/>
              <a:t>screenful</a:t>
            </a:r>
            <a:r>
              <a:rPr lang="en-US" altLang="zh-TW" sz="2800" dirty="0" smtClean="0"/>
              <a:t>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0000"/>
                </a:solidFill>
              </a:rPr>
              <a:t>less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filename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  </a:t>
            </a:r>
            <a:r>
              <a:rPr lang="en-US" altLang="zh-TW" sz="2800" dirty="0" smtClean="0">
                <a:solidFill>
                  <a:srgbClr val="10068E"/>
                </a:solidFill>
              </a:rPr>
              <a:t>-</a:t>
            </a:r>
            <a:r>
              <a:rPr lang="en-US" altLang="zh-TW" sz="20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 smtClean="0"/>
              <a:t>    (</a:t>
            </a:r>
            <a:r>
              <a:rPr lang="en-US" altLang="zh-TW" sz="2200" i="1" dirty="0" smtClean="0"/>
              <a:t>A pun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 of the adage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: </a:t>
            </a:r>
            <a:r>
              <a:rPr lang="en-US" altLang="zh-TW" sz="2200" b="1" i="1" dirty="0" smtClean="0"/>
              <a:t>less</a:t>
            </a:r>
            <a:r>
              <a:rPr lang="en-US" altLang="zh-TW" sz="2200" i="1" dirty="0" smtClean="0"/>
              <a:t> is often better than</a:t>
            </a:r>
            <a:r>
              <a:rPr lang="en-US" altLang="zh-TW" sz="2200" b="1" i="1" dirty="0" smtClean="0"/>
              <a:t> more</a:t>
            </a:r>
            <a:r>
              <a:rPr lang="en-US" altLang="zh-TW" sz="2200" dirty="0" smtClean="0"/>
              <a:t>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 smtClean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70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cat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 smtClean="0"/>
              <a:t> </a:t>
            </a:r>
            <a:r>
              <a:rPr lang="en-US" altLang="zh-TW" sz="1400" dirty="0" smtClean="0"/>
              <a:t> </a:t>
            </a:r>
            <a:r>
              <a:rPr lang="en-US" altLang="zh-TW" sz="2800" dirty="0" smtClean="0"/>
              <a:t>- Display a file on screen </a:t>
            </a:r>
            <a:br>
              <a:rPr lang="en-US" altLang="zh-TW" sz="2800" dirty="0" smtClean="0"/>
            </a:br>
            <a:r>
              <a:rPr lang="en-US" altLang="zh-TW" sz="2800" dirty="0" smtClean="0">
                <a:solidFill>
                  <a:srgbClr val="FF3300"/>
                </a:solidFill>
              </a:rPr>
              <a:t>cat </a:t>
            </a:r>
            <a:r>
              <a:rPr lang="en-US" altLang="zh-TW" sz="2800" b="1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 smtClean="0">
                <a:solidFill>
                  <a:srgbClr val="FF3300"/>
                </a:solidFill>
              </a:rPr>
              <a:t>n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</a:t>
            </a:r>
            <a:r>
              <a:rPr lang="en-US" altLang="zh-TW" sz="1000" dirty="0" smtClean="0"/>
              <a:t> </a:t>
            </a:r>
            <a:r>
              <a:rPr lang="en-US" altLang="zh-TW" sz="2800" dirty="0" smtClean="0"/>
              <a:t>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more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To see a </a:t>
            </a:r>
            <a:r>
              <a:rPr lang="en-US" altLang="zh-TW" sz="2800" dirty="0" err="1" smtClean="0"/>
              <a:t>screenful</a:t>
            </a:r>
            <a:r>
              <a:rPr lang="en-US" altLang="zh-TW" sz="2800" dirty="0" smtClean="0"/>
              <a:t>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less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  -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 smtClean="0"/>
              <a:t>    (</a:t>
            </a:r>
            <a:r>
              <a:rPr lang="en-US" altLang="zh-TW" sz="2200" i="1" dirty="0" smtClean="0"/>
              <a:t>A pun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 of the adage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: </a:t>
            </a:r>
            <a:r>
              <a:rPr lang="en-US" altLang="zh-TW" sz="2200" b="1" i="1" dirty="0" smtClean="0"/>
              <a:t>less</a:t>
            </a:r>
            <a:r>
              <a:rPr lang="en-US" altLang="zh-TW" sz="2200" i="1" dirty="0" smtClean="0"/>
              <a:t> is often better than</a:t>
            </a:r>
            <a:r>
              <a:rPr lang="en-US" altLang="zh-TW" sz="2200" b="1" i="1" dirty="0" smtClean="0"/>
              <a:t> more</a:t>
            </a:r>
            <a:r>
              <a:rPr lang="en-US" altLang="zh-TW" sz="2200" dirty="0" smtClean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0000"/>
                </a:solidFill>
              </a:rPr>
              <a:t>head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filename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FF0000"/>
                </a:solidFill>
              </a:rPr>
              <a:t>  </a:t>
            </a:r>
            <a:r>
              <a:rPr lang="en-US" altLang="zh-TW" sz="2800" dirty="0" smtClean="0">
                <a:solidFill>
                  <a:srgbClr val="10068E"/>
                </a:solidFill>
              </a:rPr>
              <a:t>  -</a:t>
            </a:r>
            <a:r>
              <a:rPr lang="en-US" altLang="zh-TW" sz="12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 smtClean="0">
                <a:solidFill>
                  <a:srgbClr val="10068E"/>
                </a:solidFill>
              </a:rPr>
              <a:t>	</a:t>
            </a:r>
            <a:r>
              <a:rPr lang="en-US" altLang="zh-TW" sz="2800" dirty="0" smtClean="0">
                <a:solidFill>
                  <a:srgbClr val="FF0000"/>
                </a:solidFill>
              </a:rPr>
              <a:t>hea</a:t>
            </a:r>
            <a:r>
              <a:rPr lang="en-US" altLang="zh-TW" sz="2800" spc="-100" dirty="0" smtClean="0">
                <a:solidFill>
                  <a:srgbClr val="FF0000"/>
                </a:solidFill>
              </a:rPr>
              <a:t>d </a:t>
            </a:r>
            <a:r>
              <a:rPr lang="en-US" altLang="zh-TW" sz="2800" b="1" spc="-100" dirty="0" smtClean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 smtClean="0">
                <a:solidFill>
                  <a:srgbClr val="FF0000"/>
                </a:solidFill>
              </a:rPr>
              <a:t>n</a:t>
            </a:r>
            <a:r>
              <a:rPr lang="en-US" altLang="zh-TW" sz="2800" spc="-1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</a:t>
            </a:r>
            <a:r>
              <a:rPr lang="en-US" altLang="zh-TW" sz="2800" spc="-30" dirty="0" smtClean="0">
                <a:solidFill>
                  <a:srgbClr val="FF0000"/>
                </a:solidFill>
              </a:rPr>
              <a:t>i</a:t>
            </a:r>
            <a:r>
              <a:rPr lang="en-US" altLang="zh-TW" sz="2800" spc="-60" dirty="0" smtClean="0">
                <a:solidFill>
                  <a:srgbClr val="FF0000"/>
                </a:solidFill>
              </a:rPr>
              <a:t>lename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10068E"/>
                </a:solidFill>
              </a:rPr>
              <a:t>-</a:t>
            </a:r>
            <a:r>
              <a:rPr lang="en-US" altLang="zh-TW" sz="12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Displays the first </a:t>
            </a:r>
            <a:r>
              <a:rPr lang="en-US" altLang="zh-TW" sz="2800" i="1" dirty="0" smtClean="0">
                <a:solidFill>
                  <a:srgbClr val="10068E"/>
                </a:solidFill>
              </a:rPr>
              <a:t>n</a:t>
            </a:r>
            <a:r>
              <a:rPr lang="en-US" altLang="zh-TW" sz="2800" dirty="0" smtClean="0">
                <a:solidFill>
                  <a:srgbClr val="10068E"/>
                </a:solidFill>
              </a:rPr>
              <a:t> lines.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 smtClean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 smtClean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66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266700"/>
            <a:ext cx="8686800" cy="6172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 dirty="0" smtClean="0"/>
              <a:t>Professor: Steve </a:t>
            </a:r>
            <a:r>
              <a:rPr lang="en-US" altLang="zh-TW" dirty="0" err="1" smtClean="0"/>
              <a:t>Haga</a:t>
            </a:r>
            <a:endParaRPr lang="en-US" altLang="zh-TW" dirty="0" smtClean="0"/>
          </a:p>
          <a:p>
            <a:pPr eaLnBrk="1" hangingPunct="1">
              <a:buFontTx/>
              <a:buNone/>
            </a:pPr>
            <a:r>
              <a:rPr lang="en-US" altLang="zh-TW" dirty="0" smtClean="0"/>
              <a:t>Office:  F9037</a:t>
            </a:r>
          </a:p>
          <a:p>
            <a:pPr eaLnBrk="1" hangingPunct="1">
              <a:buFontTx/>
              <a:buNone/>
            </a:pPr>
            <a:r>
              <a:rPr lang="en-US" altLang="zh-TW" dirty="0" smtClean="0"/>
              <a:t>Office Hours: Monday 12:00-2:00</a:t>
            </a:r>
          </a:p>
          <a:p>
            <a:pPr eaLnBrk="1" hangingPunct="1">
              <a:buFontTx/>
              <a:buNone/>
            </a:pPr>
            <a:r>
              <a:rPr lang="en-US" altLang="zh-TW" dirty="0" smtClean="0"/>
              <a:t>                      Friday 10:00-12:00</a:t>
            </a:r>
          </a:p>
          <a:p>
            <a:pPr eaLnBrk="1" hangingPunct="1">
              <a:buFontTx/>
              <a:buNone/>
            </a:pPr>
            <a:r>
              <a:rPr lang="en-US" altLang="zh-TW" dirty="0" smtClean="0"/>
              <a:t>Email: </a:t>
            </a:r>
            <a:r>
              <a:rPr lang="en-US" altLang="zh-TW" dirty="0" smtClean="0">
                <a:hlinkClick r:id="rId3"/>
              </a:rPr>
              <a:t>stevewhaga@yahoo.com</a:t>
            </a:r>
            <a:endParaRPr lang="en-US" altLang="zh-TW" dirty="0" smtClean="0"/>
          </a:p>
          <a:p>
            <a:pPr eaLnBrk="1" hangingPunct="1">
              <a:buFontTx/>
              <a:buNone/>
            </a:pPr>
            <a:r>
              <a:rPr lang="en-US" altLang="zh-TW" dirty="0" smtClean="0"/>
              <a:t>	</a:t>
            </a:r>
            <a:r>
              <a:rPr lang="en-US" altLang="zh-TW" sz="2800" dirty="0" smtClean="0"/>
              <a:t>(Please write the subject heading in English.)</a:t>
            </a:r>
          </a:p>
          <a:p>
            <a:pPr eaLnBrk="1" hangingPunct="1">
              <a:buFontTx/>
              <a:buNone/>
            </a:pPr>
            <a:endParaRPr lang="en-US" altLang="zh-TW" sz="2800" dirty="0" smtClean="0"/>
          </a:p>
          <a:p>
            <a:pPr eaLnBrk="1" hangingPunct="1">
              <a:buFontTx/>
              <a:buNone/>
            </a:pPr>
            <a:r>
              <a:rPr lang="en-US" altLang="zh-TW" sz="2800" dirty="0" smtClean="0"/>
              <a:t>TA: </a:t>
            </a:r>
            <a:r>
              <a:rPr lang="zh-TW" altLang="en-US" sz="2800" b="1" dirty="0"/>
              <a:t>莊凱崴</a:t>
            </a:r>
            <a:endParaRPr lang="en-US" sz="2800" dirty="0" smtClean="0"/>
          </a:p>
          <a:p>
            <a:pPr eaLnBrk="1" hangingPunct="1">
              <a:buFontTx/>
              <a:buNone/>
            </a:pPr>
            <a:r>
              <a:rPr lang="en-US" altLang="zh-TW" sz="2800" dirty="0" smtClean="0"/>
              <a:t>Office: </a:t>
            </a:r>
            <a:r>
              <a:rPr lang="en-US" sz="2800" dirty="0"/>
              <a:t>EC5018</a:t>
            </a:r>
            <a:endParaRPr lang="en-US" altLang="zh-TW" sz="2800" dirty="0" smtClean="0"/>
          </a:p>
          <a:p>
            <a:pPr eaLnBrk="1" hangingPunct="1">
              <a:buFontTx/>
              <a:buNone/>
            </a:pPr>
            <a:r>
              <a:rPr lang="en-US" altLang="zh-TW" sz="2800" dirty="0" smtClean="0"/>
              <a:t>Office hours: 10:30-5:30, Monday/Wednesday/Friday</a:t>
            </a:r>
          </a:p>
          <a:p>
            <a:pPr eaLnBrk="1" hangingPunct="1">
              <a:buFontTx/>
              <a:buNone/>
            </a:pPr>
            <a:r>
              <a:rPr lang="en-US" altLang="zh-TW" sz="2800" dirty="0" smtClean="0"/>
              <a:t>Email</a:t>
            </a:r>
            <a:r>
              <a:rPr lang="en-US" altLang="zh-TW" sz="2800" dirty="0"/>
              <a:t>: m093040064@student.nsysu.edu.tw</a:t>
            </a:r>
            <a:endParaRPr lang="en-US" altLang="zh-TW" dirty="0" smtClean="0"/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10400" y="533400"/>
            <a:ext cx="2095500" cy="1219200"/>
          </a:xfrm>
          <a:prstGeom prst="wedgeRoundRectCallout">
            <a:avLst>
              <a:gd name="adj1" fmla="val -88714"/>
              <a:gd name="adj2" fmla="val 46077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1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Sometimes</a:t>
            </a:r>
            <a:r>
              <a:rPr kumimoji="1" lang="en-US" sz="28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0" u="none" strike="noStrike" cap="none" spc="-2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 F5012,</a:t>
            </a:r>
            <a:r>
              <a:rPr kumimoji="1" lang="en-US" sz="28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0" u="none" strike="noStrike" cap="none" spc="-2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not F9037.</a:t>
            </a:r>
            <a:endParaRPr kumimoji="1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9241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cat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 smtClean="0"/>
              <a:t> </a:t>
            </a:r>
            <a:r>
              <a:rPr lang="en-US" altLang="zh-TW" sz="1400" dirty="0" smtClean="0"/>
              <a:t> </a:t>
            </a:r>
            <a:r>
              <a:rPr lang="en-US" altLang="zh-TW" sz="2800" dirty="0" smtClean="0"/>
              <a:t>- Display a file on screen </a:t>
            </a:r>
            <a:br>
              <a:rPr lang="en-US" altLang="zh-TW" sz="2800" dirty="0" smtClean="0"/>
            </a:br>
            <a:r>
              <a:rPr lang="en-US" altLang="zh-TW" sz="2800" dirty="0" smtClean="0">
                <a:solidFill>
                  <a:srgbClr val="FF3300"/>
                </a:solidFill>
              </a:rPr>
              <a:t>cat </a:t>
            </a:r>
            <a:r>
              <a:rPr lang="en-US" altLang="zh-TW" sz="2800" b="1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 smtClean="0">
                <a:solidFill>
                  <a:srgbClr val="FF3300"/>
                </a:solidFill>
              </a:rPr>
              <a:t>n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</a:t>
            </a:r>
            <a:r>
              <a:rPr lang="en-US" altLang="zh-TW" sz="1000" dirty="0" smtClean="0"/>
              <a:t> </a:t>
            </a:r>
            <a:r>
              <a:rPr lang="en-US" altLang="zh-TW" sz="2800" dirty="0" smtClean="0"/>
              <a:t>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more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To see a </a:t>
            </a:r>
            <a:r>
              <a:rPr lang="en-US" altLang="zh-TW" sz="2800" dirty="0" err="1" smtClean="0"/>
              <a:t>screenful</a:t>
            </a:r>
            <a:r>
              <a:rPr lang="en-US" altLang="zh-TW" sz="2800" dirty="0" smtClean="0"/>
              <a:t>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less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  -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 smtClean="0"/>
              <a:t>    (</a:t>
            </a:r>
            <a:r>
              <a:rPr lang="en-US" altLang="zh-TW" sz="2200" i="1" dirty="0" smtClean="0"/>
              <a:t>A pun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 of the adage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: </a:t>
            </a:r>
            <a:r>
              <a:rPr lang="en-US" altLang="zh-TW" sz="2200" b="1" i="1" dirty="0" smtClean="0"/>
              <a:t>less</a:t>
            </a:r>
            <a:r>
              <a:rPr lang="en-US" altLang="zh-TW" sz="2200" i="1" dirty="0" smtClean="0"/>
              <a:t> is often better than</a:t>
            </a:r>
            <a:r>
              <a:rPr lang="en-US" altLang="zh-TW" sz="2200" b="1" i="1" dirty="0" smtClean="0"/>
              <a:t> more</a:t>
            </a:r>
            <a:r>
              <a:rPr lang="en-US" altLang="zh-TW" sz="2200" dirty="0" smtClean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head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 -</a:t>
            </a:r>
            <a:r>
              <a:rPr lang="en-US" altLang="zh-TW" sz="1200" dirty="0" smtClean="0"/>
              <a:t> </a:t>
            </a:r>
            <a:r>
              <a:rPr lang="en-US" altLang="zh-TW" sz="2800" dirty="0" smtClean="0"/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sz="2800" dirty="0" smtClean="0">
                <a:solidFill>
                  <a:srgbClr val="FF3300"/>
                </a:solidFill>
              </a:rPr>
              <a:t>hea</a:t>
            </a:r>
            <a:r>
              <a:rPr lang="en-US" altLang="zh-TW" sz="2800" spc="-100" dirty="0" smtClean="0">
                <a:solidFill>
                  <a:srgbClr val="FF3300"/>
                </a:solidFill>
              </a:rPr>
              <a:t>d </a:t>
            </a:r>
            <a:r>
              <a:rPr lang="en-US" altLang="zh-TW" sz="2800" b="1" spc="-100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 smtClean="0">
                <a:solidFill>
                  <a:srgbClr val="FF3300"/>
                </a:solidFill>
              </a:rPr>
              <a:t>n</a:t>
            </a:r>
            <a:r>
              <a:rPr lang="en-US" altLang="zh-TW" sz="2800" spc="-100" dirty="0" smtClean="0">
                <a:solidFill>
                  <a:srgbClr val="FF3300"/>
                </a:solidFill>
              </a:rPr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</a:t>
            </a:r>
            <a:r>
              <a:rPr lang="en-US" altLang="zh-TW" sz="2800" spc="-30" dirty="0" smtClean="0"/>
              <a:t>i</a:t>
            </a:r>
            <a:r>
              <a:rPr lang="en-US" altLang="zh-TW" sz="2800" spc="-60" dirty="0" smtClean="0"/>
              <a:t>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-</a:t>
            </a:r>
            <a:r>
              <a:rPr lang="en-US" altLang="zh-TW" sz="1200" dirty="0" smtClean="0"/>
              <a:t> </a:t>
            </a:r>
            <a:r>
              <a:rPr lang="en-US" altLang="zh-TW" sz="2800" dirty="0" smtClean="0"/>
              <a:t>Displays the first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 lines.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0000"/>
                </a:solidFill>
              </a:rPr>
              <a:t>tail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filename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FF0000"/>
                </a:solidFill>
              </a:rPr>
              <a:t>       </a:t>
            </a:r>
            <a:r>
              <a:rPr lang="en-US" altLang="zh-TW" sz="2800" dirty="0" smtClean="0">
                <a:solidFill>
                  <a:srgbClr val="10068E"/>
                </a:solidFill>
              </a:rPr>
              <a:t>- Display the last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 smtClean="0">
                <a:solidFill>
                  <a:srgbClr val="FF0000"/>
                </a:solidFill>
              </a:rPr>
              <a:t>	tail </a:t>
            </a:r>
            <a:r>
              <a:rPr lang="en-US" altLang="zh-TW" sz="2800" b="1" dirty="0" smtClean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sz="2800" i="1" dirty="0" smtClean="0">
                <a:solidFill>
                  <a:srgbClr val="FF0000"/>
                </a:solidFill>
              </a:rPr>
              <a:t>n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filename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FF0000"/>
                </a:solidFill>
              </a:rPr>
              <a:t>  </a:t>
            </a:r>
            <a:r>
              <a:rPr lang="en-US" altLang="zh-TW" sz="2800" dirty="0" smtClean="0">
                <a:solidFill>
                  <a:srgbClr val="10068E"/>
                </a:solidFill>
              </a:rPr>
              <a:t>-</a:t>
            </a:r>
            <a:r>
              <a:rPr lang="en-US" altLang="zh-TW" sz="20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Displays the last </a:t>
            </a:r>
            <a:r>
              <a:rPr lang="en-US" altLang="zh-TW" sz="2800" i="1" dirty="0" smtClean="0">
                <a:solidFill>
                  <a:srgbClr val="10068E"/>
                </a:solidFill>
              </a:rPr>
              <a:t>n</a:t>
            </a:r>
            <a:r>
              <a:rPr lang="en-US" altLang="zh-TW" sz="2800" dirty="0" smtClean="0">
                <a:solidFill>
                  <a:srgbClr val="10068E"/>
                </a:solidFill>
              </a:rPr>
              <a:t> lines.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 smtClean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10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cat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 smtClean="0"/>
              <a:t> </a:t>
            </a:r>
            <a:r>
              <a:rPr lang="en-US" altLang="zh-TW" sz="1400" dirty="0" smtClean="0"/>
              <a:t> </a:t>
            </a:r>
            <a:r>
              <a:rPr lang="en-US" altLang="zh-TW" sz="2800" dirty="0" smtClean="0"/>
              <a:t>- Display a file on screen </a:t>
            </a:r>
            <a:br>
              <a:rPr lang="en-US" altLang="zh-TW" sz="2800" dirty="0" smtClean="0"/>
            </a:br>
            <a:r>
              <a:rPr lang="en-US" altLang="zh-TW" sz="2800" dirty="0" smtClean="0">
                <a:solidFill>
                  <a:srgbClr val="FF3300"/>
                </a:solidFill>
              </a:rPr>
              <a:t>cat </a:t>
            </a:r>
            <a:r>
              <a:rPr lang="en-US" altLang="zh-TW" sz="2800" b="1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 smtClean="0">
                <a:solidFill>
                  <a:srgbClr val="FF3300"/>
                </a:solidFill>
              </a:rPr>
              <a:t>n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</a:t>
            </a:r>
            <a:r>
              <a:rPr lang="en-US" altLang="zh-TW" sz="1000" dirty="0" smtClean="0"/>
              <a:t> </a:t>
            </a:r>
            <a:r>
              <a:rPr lang="en-US" altLang="zh-TW" sz="2800" dirty="0" smtClean="0"/>
              <a:t>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more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To see a </a:t>
            </a:r>
            <a:r>
              <a:rPr lang="en-US" altLang="zh-TW" sz="2800" dirty="0" err="1" smtClean="0"/>
              <a:t>screenful</a:t>
            </a:r>
            <a:r>
              <a:rPr lang="en-US" altLang="zh-TW" sz="2800" dirty="0" smtClean="0"/>
              <a:t>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less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  -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 smtClean="0"/>
              <a:t>    (</a:t>
            </a:r>
            <a:r>
              <a:rPr lang="en-US" altLang="zh-TW" sz="2200" i="1" dirty="0" smtClean="0"/>
              <a:t>A pun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 of the adage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: </a:t>
            </a:r>
            <a:r>
              <a:rPr lang="en-US" altLang="zh-TW" sz="2200" b="1" i="1" dirty="0" smtClean="0"/>
              <a:t>less</a:t>
            </a:r>
            <a:r>
              <a:rPr lang="en-US" altLang="zh-TW" sz="2200" i="1" dirty="0" smtClean="0"/>
              <a:t> is often better than</a:t>
            </a:r>
            <a:r>
              <a:rPr lang="en-US" altLang="zh-TW" sz="2200" b="1" i="1" dirty="0" smtClean="0"/>
              <a:t> more</a:t>
            </a:r>
            <a:r>
              <a:rPr lang="en-US" altLang="zh-TW" sz="2200" dirty="0" smtClean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head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 -</a:t>
            </a:r>
            <a:r>
              <a:rPr lang="en-US" altLang="zh-TW" sz="1200" dirty="0" smtClean="0"/>
              <a:t> </a:t>
            </a:r>
            <a:r>
              <a:rPr lang="en-US" altLang="zh-TW" sz="2800" dirty="0" smtClean="0"/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sz="2800" dirty="0" smtClean="0">
                <a:solidFill>
                  <a:srgbClr val="FF3300"/>
                </a:solidFill>
              </a:rPr>
              <a:t>hea</a:t>
            </a:r>
            <a:r>
              <a:rPr lang="en-US" altLang="zh-TW" sz="2800" spc="-100" dirty="0" smtClean="0">
                <a:solidFill>
                  <a:srgbClr val="FF3300"/>
                </a:solidFill>
              </a:rPr>
              <a:t>d </a:t>
            </a:r>
            <a:r>
              <a:rPr lang="en-US" altLang="zh-TW" sz="2800" b="1" spc="-100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 smtClean="0">
                <a:solidFill>
                  <a:srgbClr val="FF3300"/>
                </a:solidFill>
              </a:rPr>
              <a:t>n</a:t>
            </a:r>
            <a:r>
              <a:rPr lang="en-US" altLang="zh-TW" sz="2800" spc="-100" dirty="0" smtClean="0">
                <a:solidFill>
                  <a:srgbClr val="FF3300"/>
                </a:solidFill>
              </a:rPr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</a:t>
            </a:r>
            <a:r>
              <a:rPr lang="en-US" altLang="zh-TW" sz="2800" spc="-30" dirty="0" smtClean="0"/>
              <a:t>i</a:t>
            </a:r>
            <a:r>
              <a:rPr lang="en-US" altLang="zh-TW" sz="2800" spc="-60" dirty="0" smtClean="0"/>
              <a:t>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-</a:t>
            </a:r>
            <a:r>
              <a:rPr lang="en-US" altLang="zh-TW" sz="1200" dirty="0" smtClean="0"/>
              <a:t> </a:t>
            </a:r>
            <a:r>
              <a:rPr lang="en-US" altLang="zh-TW" sz="2800" dirty="0" smtClean="0"/>
              <a:t>Displays the first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 lines.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tail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FF0000"/>
                </a:solidFill>
              </a:rPr>
              <a:t>       </a:t>
            </a:r>
            <a:r>
              <a:rPr lang="en-US" altLang="zh-TW" sz="2800" dirty="0" smtClean="0"/>
              <a:t>- Display the last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 smtClean="0">
                <a:solidFill>
                  <a:srgbClr val="FF0000"/>
                </a:solidFill>
              </a:rPr>
              <a:t>	</a:t>
            </a:r>
            <a:r>
              <a:rPr lang="en-US" altLang="zh-TW" sz="2800" dirty="0" smtClean="0">
                <a:solidFill>
                  <a:srgbClr val="FF3300"/>
                </a:solidFill>
              </a:rPr>
              <a:t>tail </a:t>
            </a:r>
            <a:r>
              <a:rPr lang="en-US" altLang="zh-TW" sz="2800" b="1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dirty="0" smtClean="0">
                <a:solidFill>
                  <a:srgbClr val="FF3300"/>
                </a:solidFill>
              </a:rPr>
              <a:t>n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FF0000"/>
                </a:solidFill>
              </a:rPr>
              <a:t>  </a:t>
            </a:r>
            <a:r>
              <a:rPr lang="en-US" altLang="zh-TW" sz="2800" dirty="0" smtClean="0"/>
              <a:t>-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Displays the last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 lines.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endParaRPr lang="en-US" altLang="zh-TW" sz="1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paste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filenames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- </a:t>
            </a:r>
            <a:r>
              <a:rPr lang="en-US" altLang="zh-TW" sz="2800" dirty="0" smtClean="0">
                <a:solidFill>
                  <a:srgbClr val="10068E"/>
                </a:solidFill>
              </a:rPr>
              <a:t>Display </a:t>
            </a:r>
            <a:r>
              <a:rPr lang="en-US" altLang="zh-TW" sz="2800" dirty="0">
                <a:solidFill>
                  <a:srgbClr val="10068E"/>
                </a:solidFill>
              </a:rPr>
              <a:t>the files </a:t>
            </a:r>
            <a:r>
              <a:rPr lang="en-US" altLang="zh-TW" sz="2800" dirty="0" smtClean="0">
                <a:solidFill>
                  <a:srgbClr val="10068E"/>
                </a:solidFill>
              </a:rPr>
              <a:t>in columns.</a:t>
            </a:r>
            <a:r>
              <a:rPr lang="en-US" altLang="zh-TW" sz="2800" dirty="0">
                <a:solidFill>
                  <a:srgbClr val="10068E"/>
                </a:solidFill>
              </a:rPr>
              <a:t/>
            </a:r>
            <a:br>
              <a:rPr lang="en-US" altLang="zh-TW" sz="2800" dirty="0">
                <a:solidFill>
                  <a:srgbClr val="10068E"/>
                </a:solidFill>
              </a:rPr>
            </a:br>
            <a:r>
              <a:rPr lang="en-US" altLang="zh-TW" sz="2800" dirty="0" smtClean="0">
                <a:solidFill>
                  <a:srgbClr val="FF0000"/>
                </a:solidFill>
              </a:rPr>
              <a:t>paste </a:t>
            </a:r>
            <a:r>
              <a:rPr lang="en-US" altLang="zh-TW" sz="2800" dirty="0">
                <a:solidFill>
                  <a:srgbClr val="FF0000"/>
                </a:solidFill>
              </a:rPr>
              <a:t>-</a:t>
            </a:r>
            <a:r>
              <a:rPr lang="en-US" altLang="zh-TW" sz="2800" dirty="0" smtClean="0">
                <a:solidFill>
                  <a:srgbClr val="FF0000"/>
                </a:solidFill>
              </a:rPr>
              <a:t>d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string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FF0000"/>
                </a:solidFill>
              </a:rPr>
              <a:t>files</a:t>
            </a:r>
            <a:r>
              <a:rPr lang="en-US" altLang="zh-TW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4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Use characte</a:t>
            </a:r>
            <a:r>
              <a:rPr lang="en-US" altLang="zh-TW" sz="2800" spc="-100" dirty="0" smtClean="0">
                <a:solidFill>
                  <a:srgbClr val="10068E"/>
                </a:solidFill>
              </a:rPr>
              <a:t>r</a:t>
            </a:r>
            <a:r>
              <a:rPr lang="en-US" altLang="zh-TW" sz="2800" spc="-300" dirty="0" smtClean="0">
                <a:solidFill>
                  <a:srgbClr val="10068E"/>
                </a:solidFill>
              </a:rPr>
              <a:t>(s)</a:t>
            </a:r>
            <a:r>
              <a:rPr lang="en-US" altLang="zh-TW" sz="2800" spc="-1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of </a:t>
            </a:r>
            <a:r>
              <a:rPr lang="en-US" altLang="zh-TW" sz="2800" dirty="0" smtClean="0">
                <a:solidFill>
                  <a:srgbClr val="10068E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>
                <a:solidFill>
                  <a:srgbClr val="10068E"/>
                </a:solidFill>
              </a:rPr>
              <a:t>string</a:t>
            </a:r>
            <a:r>
              <a:rPr lang="en-US" altLang="zh-TW" sz="2800" dirty="0" smtClean="0">
                <a:solidFill>
                  <a:srgbClr val="10068E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10068E"/>
                </a:solidFill>
              </a:rPr>
              <a:t/>
            </a:r>
            <a:br>
              <a:rPr lang="en-US" altLang="zh-TW" sz="2800" dirty="0" smtClean="0">
                <a:solidFill>
                  <a:srgbClr val="10068E"/>
                </a:solidFill>
              </a:rPr>
            </a:br>
            <a:r>
              <a:rPr lang="en-US" altLang="zh-TW" sz="2800" dirty="0" smtClean="0">
                <a:solidFill>
                  <a:srgbClr val="10068E"/>
                </a:solidFill>
              </a:rPr>
              <a:t>                                        as</a:t>
            </a:r>
            <a:r>
              <a:rPr lang="en-US" altLang="zh-TW" sz="24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column</a:t>
            </a:r>
            <a:r>
              <a:rPr lang="en-US" altLang="zh-TW" sz="2000" dirty="0" smtClean="0">
                <a:solidFill>
                  <a:srgbClr val="10068E"/>
                </a:solidFill>
              </a:rPr>
              <a:t> </a:t>
            </a:r>
            <a:r>
              <a:rPr lang="en-US" altLang="zh-TW" sz="2800" dirty="0" smtClean="0">
                <a:solidFill>
                  <a:srgbClr val="10068E"/>
                </a:solidFill>
              </a:rPr>
              <a:t>delimiters</a:t>
            </a:r>
            <a:r>
              <a:rPr lang="en-US" altLang="zh-TW" sz="2000" dirty="0" smtClean="0">
                <a:solidFill>
                  <a:srgbClr val="10068E"/>
                </a:solidFill>
              </a:rPr>
              <a:t> </a:t>
            </a:r>
            <a:r>
              <a:rPr lang="en-US" altLang="zh-TW" sz="2400" dirty="0" smtClean="0">
                <a:solidFill>
                  <a:srgbClr val="10068E"/>
                </a:solidFill>
              </a:rPr>
              <a:t>(</a:t>
            </a:r>
            <a:r>
              <a:rPr lang="zh-TW" altLang="en-US" sz="2200" b="1" dirty="0">
                <a:solidFill>
                  <a:srgbClr val="10068E"/>
                </a:solidFill>
              </a:rPr>
              <a:t>定界</a:t>
            </a:r>
            <a:r>
              <a:rPr lang="zh-TW" altLang="en-US" sz="2200" b="1" dirty="0" smtClean="0">
                <a:solidFill>
                  <a:srgbClr val="10068E"/>
                </a:solidFill>
              </a:rPr>
              <a:t>符</a:t>
            </a:r>
            <a:r>
              <a:rPr lang="en-US" altLang="zh-TW" sz="2400" dirty="0" smtClean="0">
                <a:solidFill>
                  <a:srgbClr val="10068E"/>
                </a:solidFill>
              </a:rPr>
              <a:t>)</a:t>
            </a:r>
            <a:endParaRPr lang="en-US" altLang="zh-TW" sz="2800" dirty="0" smtClean="0">
              <a:solidFill>
                <a:srgbClr val="10068E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 smtClean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97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743200"/>
            <a:ext cx="8686800" cy="3429000"/>
          </a:xfrm>
          <a:noFill/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FF3300"/>
                </a:solidFill>
              </a:rPr>
              <a:t>tac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- Display file </a:t>
            </a:r>
            <a:r>
              <a:rPr lang="en-US" altLang="zh-TW" sz="2800" dirty="0"/>
              <a:t>upside-down </a:t>
            </a:r>
            <a:r>
              <a:rPr lang="en-US" altLang="zh-TW" sz="2800" dirty="0" smtClean="0"/>
              <a:t>(</a:t>
            </a:r>
            <a:r>
              <a:rPr lang="en-US" altLang="zh-TW" sz="2800" dirty="0" err="1" smtClean="0">
                <a:solidFill>
                  <a:srgbClr val="FF3300"/>
                </a:solidFill>
              </a:rPr>
              <a:t>cat</a:t>
            </a:r>
            <a:r>
              <a:rPr lang="en-US" altLang="zh-TW" sz="2800" dirty="0" err="1" smtClean="0">
                <a:sym typeface="Wingdings" panose="05000000000000000000" pitchFamily="2" charset="2"/>
              </a:rPr>
              <a:t></a:t>
            </a:r>
            <a:r>
              <a:rPr lang="en-US" altLang="zh-TW" sz="2800" dirty="0" err="1" smtClean="0">
                <a:solidFill>
                  <a:srgbClr val="FF3300"/>
                </a:solidFill>
              </a:rPr>
              <a:t>tac</a:t>
            </a:r>
            <a:r>
              <a:rPr lang="en-US" altLang="zh-TW" sz="2800" dirty="0" smtClean="0"/>
              <a:t>). </a:t>
            </a:r>
            <a:br>
              <a:rPr lang="en-US" altLang="zh-TW" sz="2800" dirty="0" smtClean="0"/>
            </a:br>
            <a:endParaRPr lang="en-US" altLang="zh-TW" sz="2000" dirty="0" smtClean="0"/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FF3300"/>
                </a:solidFill>
              </a:rPr>
              <a:t>rev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- Display each line reversed. 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endParaRPr lang="en-US" altLang="zh-TW" sz="2800" dirty="0" smtClean="0"/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FF3300"/>
                </a:solidFill>
              </a:rPr>
              <a:t>fold</a:t>
            </a:r>
            <a:r>
              <a:rPr lang="en-US" altLang="zh-TW" sz="24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1400" dirty="0" smtClean="0"/>
              <a:t> </a:t>
            </a:r>
            <a:r>
              <a:rPr lang="en-US" altLang="zh-TW" sz="2800" dirty="0" smtClean="0"/>
              <a:t>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Display with text-width wrapping.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endParaRPr lang="en-US" altLang="zh-TW" sz="2800" dirty="0" smtClean="0"/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 smtClean="0">
                <a:solidFill>
                  <a:srgbClr val="FF3300"/>
                </a:solidFill>
              </a:rPr>
              <a:t>join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err="1" smtClean="0"/>
              <a:t>sortedfile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err="1" smtClean="0"/>
              <a:t>sortedfile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-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Join and display lines 					    that share a key. </a:t>
            </a:r>
            <a:br>
              <a:rPr lang="en-US" altLang="zh-TW" sz="2800" dirty="0" smtClean="0"/>
            </a:br>
            <a:r>
              <a:rPr lang="en-US" altLang="zh-TW" sz="2800" dirty="0" smtClean="0"/>
              <a:t>					    (default key is the </a:t>
            </a:r>
            <a:br>
              <a:rPr lang="en-US" altLang="zh-TW" sz="2800" dirty="0" smtClean="0"/>
            </a:br>
            <a:r>
              <a:rPr lang="en-US" altLang="zh-TW" sz="2800" dirty="0" smtClean="0"/>
              <a:t>					     </a:t>
            </a:r>
            <a:r>
              <a:rPr lang="en-US" altLang="zh-TW" sz="1400" dirty="0" smtClean="0"/>
              <a:t> </a:t>
            </a:r>
            <a:r>
              <a:rPr lang="en-US" altLang="zh-TW" sz="2800" spc="100" dirty="0" smtClean="0"/>
              <a:t>li</a:t>
            </a:r>
            <a:r>
              <a:rPr lang="en-US" altLang="zh-TW" sz="2800" dirty="0" smtClean="0"/>
              <a:t>ne's </a:t>
            </a:r>
            <a:r>
              <a:rPr lang="en-US" altLang="zh-TW" sz="2800" spc="100" dirty="0" smtClean="0"/>
              <a:t>f</a:t>
            </a:r>
            <a:r>
              <a:rPr lang="en-US" altLang="zh-TW" sz="2800" dirty="0" smtClean="0"/>
              <a:t>irst word).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zh-TW" sz="2000" dirty="0" smtClean="0"/>
              <a:t>	</a:t>
            </a:r>
            <a:endParaRPr lang="en-US" altLang="zh-TW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Commands for </a:t>
            </a:r>
            <a:r>
              <a:rPr lang="en-US" altLang="zh-TW" dirty="0">
                <a:solidFill>
                  <a:srgbClr val="10068E"/>
                </a:solidFill>
              </a:rPr>
              <a:t>Viewing Files</a:t>
            </a:r>
            <a:endParaRPr lang="en-US" altLang="zh-TW" kern="0" dirty="0" smtClean="0">
              <a:solidFill>
                <a:srgbClr val="10068E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609600"/>
            <a:ext cx="82296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4000" dirty="0" smtClean="0">
                <a:solidFill>
                  <a:srgbClr val="10068E"/>
                </a:solidFill>
              </a:rPr>
              <a:t>Commands which Can Be Useful, </a:t>
            </a:r>
          </a:p>
          <a:p>
            <a:pPr eaLnBrk="1" hangingPunct="1">
              <a:defRPr/>
            </a:pPr>
            <a:r>
              <a:rPr lang="en-US" altLang="zh-TW" sz="4000" dirty="0" smtClean="0">
                <a:solidFill>
                  <a:srgbClr val="FF0000"/>
                </a:solidFill>
              </a:rPr>
              <a:t>But w</a:t>
            </a:r>
            <a:r>
              <a:rPr lang="en-US" altLang="zh-TW" sz="4000" kern="0" dirty="0" smtClean="0">
                <a:solidFill>
                  <a:srgbClr val="FF0000"/>
                </a:solidFill>
              </a:rPr>
              <a:t>hich I Won't Put on the Exam</a:t>
            </a:r>
            <a:r>
              <a:rPr lang="en-US" altLang="zh-TW" sz="4000" kern="0" dirty="0" smtClean="0">
                <a:solidFill>
                  <a:srgbClr val="10068E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0607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cat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 smtClean="0"/>
              <a:t> </a:t>
            </a:r>
            <a:r>
              <a:rPr lang="en-US" altLang="zh-TW" sz="1400" dirty="0" smtClean="0"/>
              <a:t> </a:t>
            </a:r>
            <a:r>
              <a:rPr lang="en-US" altLang="zh-TW" sz="2800" dirty="0" smtClean="0"/>
              <a:t>- Display a file on screen </a:t>
            </a:r>
            <a:br>
              <a:rPr lang="en-US" altLang="zh-TW" sz="2800" dirty="0" smtClean="0"/>
            </a:br>
            <a:r>
              <a:rPr lang="en-US" altLang="zh-TW" sz="2800" dirty="0" smtClean="0">
                <a:solidFill>
                  <a:srgbClr val="FF3300"/>
                </a:solidFill>
              </a:rPr>
              <a:t>cat </a:t>
            </a:r>
            <a:r>
              <a:rPr lang="en-US" altLang="zh-TW" sz="2800" b="1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 smtClean="0">
                <a:solidFill>
                  <a:srgbClr val="FF3300"/>
                </a:solidFill>
              </a:rPr>
              <a:t>n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</a:t>
            </a:r>
            <a:r>
              <a:rPr lang="en-US" altLang="zh-TW" sz="1000" dirty="0" smtClean="0"/>
              <a:t> </a:t>
            </a:r>
            <a:r>
              <a:rPr lang="en-US" altLang="zh-TW" sz="2800" dirty="0" smtClean="0"/>
              <a:t>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more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-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To see a </a:t>
            </a:r>
            <a:r>
              <a:rPr lang="en-US" altLang="zh-TW" sz="2800" dirty="0" err="1" smtClean="0"/>
              <a:t>screenful</a:t>
            </a:r>
            <a:r>
              <a:rPr lang="en-US" altLang="zh-TW" sz="2800" dirty="0" smtClean="0"/>
              <a:t>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less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  -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 smtClean="0"/>
              <a:t>    (</a:t>
            </a:r>
            <a:r>
              <a:rPr lang="en-US" altLang="zh-TW" sz="2200" i="1" dirty="0" smtClean="0"/>
              <a:t>A pun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 of the adage </a:t>
            </a:r>
            <a:r>
              <a:rPr lang="en-US" altLang="zh-TW" sz="2000" i="1" dirty="0" smtClean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 smtClean="0"/>
              <a:t>)</a:t>
            </a:r>
            <a:r>
              <a:rPr lang="en-US" altLang="zh-TW" sz="2200" i="1" dirty="0" smtClean="0"/>
              <a:t>: </a:t>
            </a:r>
            <a:r>
              <a:rPr lang="en-US" altLang="zh-TW" sz="2200" b="1" i="1" dirty="0" smtClean="0"/>
              <a:t>less</a:t>
            </a:r>
            <a:r>
              <a:rPr lang="en-US" altLang="zh-TW" sz="2200" i="1" dirty="0" smtClean="0"/>
              <a:t> is often better than</a:t>
            </a:r>
            <a:r>
              <a:rPr lang="en-US" altLang="zh-TW" sz="2200" b="1" i="1" dirty="0" smtClean="0"/>
              <a:t> more</a:t>
            </a:r>
            <a:r>
              <a:rPr lang="en-US" altLang="zh-TW" sz="2200" dirty="0" smtClean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head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   -</a:t>
            </a:r>
            <a:r>
              <a:rPr lang="en-US" altLang="zh-TW" sz="1200" dirty="0" smtClean="0"/>
              <a:t> </a:t>
            </a:r>
            <a:r>
              <a:rPr lang="en-US" altLang="zh-TW" sz="2800" dirty="0" smtClean="0"/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 smtClean="0"/>
              <a:t>	</a:t>
            </a:r>
            <a:r>
              <a:rPr lang="en-US" altLang="zh-TW" sz="2800" dirty="0" smtClean="0">
                <a:solidFill>
                  <a:srgbClr val="FF3300"/>
                </a:solidFill>
              </a:rPr>
              <a:t>hea</a:t>
            </a:r>
            <a:r>
              <a:rPr lang="en-US" altLang="zh-TW" sz="2800" spc="-100" dirty="0" smtClean="0">
                <a:solidFill>
                  <a:srgbClr val="FF3300"/>
                </a:solidFill>
              </a:rPr>
              <a:t>d </a:t>
            </a:r>
            <a:r>
              <a:rPr lang="en-US" altLang="zh-TW" sz="2800" b="1" spc="-100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 smtClean="0">
                <a:solidFill>
                  <a:srgbClr val="FF3300"/>
                </a:solidFill>
              </a:rPr>
              <a:t>n</a:t>
            </a:r>
            <a:r>
              <a:rPr lang="en-US" altLang="zh-TW" sz="2800" spc="-100" dirty="0" smtClean="0">
                <a:solidFill>
                  <a:srgbClr val="FF3300"/>
                </a:solidFill>
              </a:rPr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</a:t>
            </a:r>
            <a:r>
              <a:rPr lang="en-US" altLang="zh-TW" sz="2800" spc="-30" dirty="0" smtClean="0"/>
              <a:t>i</a:t>
            </a:r>
            <a:r>
              <a:rPr lang="en-US" altLang="zh-TW" sz="2800" spc="-60" dirty="0" smtClean="0"/>
              <a:t>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-</a:t>
            </a:r>
            <a:r>
              <a:rPr lang="en-US" altLang="zh-TW" sz="1200" dirty="0" smtClean="0"/>
              <a:t> </a:t>
            </a:r>
            <a:r>
              <a:rPr lang="en-US" altLang="zh-TW" sz="2800" dirty="0" smtClean="0"/>
              <a:t>Displays the first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 lines.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tail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FF0000"/>
                </a:solidFill>
              </a:rPr>
              <a:t>       </a:t>
            </a:r>
            <a:r>
              <a:rPr lang="en-US" altLang="zh-TW" sz="2800" dirty="0" smtClean="0"/>
              <a:t>- Display the last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 smtClean="0">
                <a:solidFill>
                  <a:srgbClr val="FF0000"/>
                </a:solidFill>
              </a:rPr>
              <a:t>	</a:t>
            </a:r>
            <a:r>
              <a:rPr lang="en-US" altLang="zh-TW" sz="2800" dirty="0" smtClean="0">
                <a:solidFill>
                  <a:srgbClr val="FF3300"/>
                </a:solidFill>
              </a:rPr>
              <a:t>tail </a:t>
            </a:r>
            <a:r>
              <a:rPr lang="en-US" altLang="zh-TW" sz="2800" b="1" dirty="0" smtClean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dirty="0" smtClean="0">
                <a:solidFill>
                  <a:srgbClr val="FF3300"/>
                </a:solidFill>
              </a:rPr>
              <a:t>n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>
                <a:solidFill>
                  <a:srgbClr val="FF0000"/>
                </a:solidFill>
              </a:rPr>
              <a:t>  </a:t>
            </a:r>
            <a:r>
              <a:rPr lang="en-US" altLang="zh-TW" sz="2800" dirty="0" smtClean="0"/>
              <a:t>-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Displays the last </a:t>
            </a:r>
            <a:r>
              <a:rPr lang="en-US" altLang="zh-TW" sz="2800" i="1" dirty="0" smtClean="0"/>
              <a:t>n</a:t>
            </a:r>
            <a:r>
              <a:rPr lang="en-US" altLang="zh-TW" sz="2800" dirty="0" smtClean="0"/>
              <a:t> lines.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endParaRPr lang="en-US" altLang="zh-TW" sz="14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>
                <a:solidFill>
                  <a:srgbClr val="FF3300"/>
                </a:solidFill>
              </a:rPr>
              <a:t>paste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filenames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- Display the files in columns.</a:t>
            </a:r>
            <a:r>
              <a:rPr lang="en-US" altLang="zh-TW" sz="2800" dirty="0">
                <a:solidFill>
                  <a:srgbClr val="FF3300"/>
                </a:solidFill>
              </a:rPr>
              <a:t/>
            </a:r>
            <a:br>
              <a:rPr lang="en-US" altLang="zh-TW" sz="2800" dirty="0">
                <a:solidFill>
                  <a:srgbClr val="FF3300"/>
                </a:solidFill>
              </a:rPr>
            </a:br>
            <a:r>
              <a:rPr lang="en-US" altLang="zh-TW" sz="2800" dirty="0" smtClean="0">
                <a:solidFill>
                  <a:srgbClr val="FF3300"/>
                </a:solidFill>
              </a:rPr>
              <a:t>paste </a:t>
            </a:r>
            <a:r>
              <a:rPr lang="en-US" altLang="zh-TW" sz="2800" dirty="0">
                <a:solidFill>
                  <a:srgbClr val="FF3300"/>
                </a:solidFill>
              </a:rPr>
              <a:t>-</a:t>
            </a:r>
            <a:r>
              <a:rPr lang="en-US" altLang="zh-TW" sz="2800" dirty="0" smtClean="0">
                <a:solidFill>
                  <a:srgbClr val="FF3300"/>
                </a:solidFill>
              </a:rPr>
              <a:t>d</a:t>
            </a:r>
            <a:r>
              <a:rPr lang="en-US" altLang="zh-TW" sz="2800" dirty="0">
                <a:solidFill>
                  <a:srgbClr val="FF3300"/>
                </a:solidFill>
                <a:latin typeface="Arial Narrow" panose="020B0606020202030204" pitchFamily="34" charset="0"/>
              </a:rPr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string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files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400" dirty="0" smtClean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 smtClean="0"/>
              <a:t>Use characte</a:t>
            </a:r>
            <a:r>
              <a:rPr lang="en-US" altLang="zh-TW" sz="2800" spc="-100" dirty="0" smtClean="0"/>
              <a:t>r</a:t>
            </a:r>
            <a:r>
              <a:rPr lang="en-US" altLang="zh-TW" sz="2800" spc="-300" dirty="0" smtClean="0"/>
              <a:t>(s)</a:t>
            </a:r>
            <a:r>
              <a:rPr lang="en-US" altLang="zh-TW" sz="2800" spc="-100" dirty="0" smtClean="0"/>
              <a:t> </a:t>
            </a:r>
            <a:r>
              <a:rPr lang="en-US" altLang="zh-TW" sz="2800" dirty="0"/>
              <a:t>of 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&lt;</a:t>
            </a:r>
            <a:r>
              <a:rPr lang="en-US" altLang="zh-TW" sz="2800" dirty="0" smtClean="0"/>
              <a:t>string</a:t>
            </a:r>
            <a:r>
              <a:rPr lang="en-US" altLang="zh-TW" sz="2800" dirty="0" smtClean="0">
                <a:latin typeface="Arial Narrow" panose="020B0606020202030204" pitchFamily="34" charset="0"/>
              </a:rPr>
              <a:t>&gt;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                                        as</a:t>
            </a:r>
            <a:r>
              <a:rPr lang="en-US" altLang="zh-TW" sz="2400" dirty="0" smtClean="0"/>
              <a:t> </a:t>
            </a:r>
            <a:r>
              <a:rPr lang="en-US" altLang="zh-TW" sz="2800" dirty="0" smtClean="0"/>
              <a:t>column</a:t>
            </a:r>
            <a:r>
              <a:rPr lang="en-US" altLang="zh-TW" sz="2000" dirty="0" smtClean="0"/>
              <a:t> </a:t>
            </a:r>
            <a:r>
              <a:rPr lang="en-US" altLang="zh-TW" sz="2800" dirty="0" smtClean="0"/>
              <a:t>delimiters</a:t>
            </a:r>
            <a:r>
              <a:rPr lang="en-US" altLang="zh-TW" sz="2000" dirty="0" smtClean="0"/>
              <a:t> </a:t>
            </a:r>
            <a:r>
              <a:rPr lang="en-US" altLang="zh-TW" sz="2400" dirty="0" smtClean="0"/>
              <a:t>(</a:t>
            </a:r>
            <a:r>
              <a:rPr lang="zh-TW" altLang="en-US" sz="2200" b="1" dirty="0"/>
              <a:t>定界</a:t>
            </a:r>
            <a:r>
              <a:rPr lang="zh-TW" altLang="en-US" sz="2200" b="1" dirty="0" smtClean="0"/>
              <a:t>符</a:t>
            </a:r>
            <a:r>
              <a:rPr lang="en-US" altLang="zh-TW" sz="2400" dirty="0" smtClean="0"/>
              <a:t>)</a:t>
            </a:r>
            <a:endParaRPr lang="en-US" altLang="zh-TW" sz="2800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</a:t>
            </a:r>
            <a:r>
              <a:rPr lang="en-US" altLang="zh-TW" dirty="0">
                <a:solidFill>
                  <a:schemeClr val="bg1"/>
                </a:solidFill>
              </a:rPr>
              <a:t>Viewing Files</a:t>
            </a:r>
            <a:endParaRPr lang="en-US" altLang="zh-TW" kern="0" dirty="0" smtClean="0">
              <a:solidFill>
                <a:schemeClr val="bg1"/>
              </a:solidFill>
            </a:endParaRPr>
          </a:p>
        </p:txBody>
      </p:sp>
      <p:sp>
        <p:nvSpPr>
          <p:cNvPr id="7" name="Rounded Rectangular Callout 5"/>
          <p:cNvSpPr/>
          <p:nvPr/>
        </p:nvSpPr>
        <p:spPr bwMode="auto">
          <a:xfrm>
            <a:off x="4191000" y="1638300"/>
            <a:ext cx="4876800" cy="1600200"/>
          </a:xfrm>
          <a:prstGeom prst="wedgeRoundRectCallout">
            <a:avLst>
              <a:gd name="adj1" fmla="val 19545"/>
              <a:gd name="adj2" fmla="val -105533"/>
              <a:gd name="adj3" fmla="val 16667"/>
            </a:avLst>
          </a:prstGeom>
          <a:solidFill>
            <a:srgbClr val="FFD6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For </a:t>
            </a:r>
            <a:r>
              <a:rPr kumimoji="1" 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Viewing </a:t>
            </a:r>
            <a:r>
              <a:rPr kumimoji="1" lang="en-US" sz="32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File</a:t>
            </a:r>
            <a:r>
              <a:rPr kumimoji="1" 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3200" b="1" i="1" strike="noStrike" cap="none" normalizeH="0" baseline="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" charset="0"/>
                <a:ea typeface="新細明體" pitchFamily="18" charset="-120"/>
              </a:rPr>
              <a:t>Names</a:t>
            </a: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that are</a:t>
            </a:r>
            <a:r>
              <a:rPr kumimoji="1" lang="en-US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in a</a:t>
            </a: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3200" b="1" i="1" u="none" strike="noStrike" cap="none" normalizeH="0" baseline="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" charset="0"/>
                <a:ea typeface="新細明體" pitchFamily="18" charset="-120"/>
              </a:rPr>
              <a:t>Directory</a:t>
            </a: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 </a:t>
            </a:r>
            <a:b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use</a:t>
            </a:r>
            <a:r>
              <a:rPr kumimoji="1" lang="en-US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“</a:t>
            </a:r>
            <a:r>
              <a:rPr kumimoji="1" lang="en-US" sz="3200" b="1" i="0" u="none" strike="noStrike" cap="none" normalizeH="0" dirty="0" smtClean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新細明體" pitchFamily="18" charset="-120"/>
              </a:rPr>
              <a:t>ls</a:t>
            </a:r>
            <a:r>
              <a:rPr kumimoji="1" lang="en-US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” (list).</a:t>
            </a:r>
            <a:endParaRPr lang="en-US" sz="3200" dirty="0">
              <a:latin typeface="Arial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343400" y="0"/>
            <a:ext cx="449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b="1" dirty="0" smtClean="0">
                <a:solidFill>
                  <a:srgbClr val="FF0000"/>
                </a:solidFill>
              </a:rPr>
              <a:t>Viewing </a:t>
            </a:r>
            <a:r>
              <a:rPr lang="en-US" altLang="zh-TW" b="1" dirty="0">
                <a:solidFill>
                  <a:srgbClr val="FF0000"/>
                </a:solidFill>
              </a:rPr>
              <a:t>Files</a:t>
            </a:r>
            <a:endParaRPr lang="en-US" altLang="zh-TW" b="1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42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File Names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82000" cy="521176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File names are </a:t>
            </a:r>
            <a:r>
              <a:rPr lang="en-US" altLang="zh-TW" dirty="0" err="1" smtClean="0"/>
              <a:t>CaSe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sEnSiTiVe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It is unwise to use file names that contain:</a:t>
            </a:r>
          </a:p>
          <a:p>
            <a:pPr lvl="1" eaLnBrk="1" hangingPunct="1"/>
            <a:r>
              <a:rPr lang="en-US" altLang="zh-TW" dirty="0" smtClean="0"/>
              <a:t>spaces ( )</a:t>
            </a:r>
          </a:p>
          <a:p>
            <a:pPr lvl="1" eaLnBrk="1" hangingPunct="1"/>
            <a:r>
              <a:rPr lang="en-US" altLang="zh-TW" dirty="0" smtClean="0"/>
              <a:t>commas (,)</a:t>
            </a:r>
          </a:p>
          <a:p>
            <a:pPr lvl="1" eaLnBrk="1" hangingPunct="1"/>
            <a:r>
              <a:rPr lang="en-US" altLang="zh-TW" dirty="0" smtClean="0"/>
              <a:t>question marks (?)</a:t>
            </a:r>
          </a:p>
          <a:p>
            <a:pPr lvl="1" eaLnBrk="1" hangingPunct="1"/>
            <a:r>
              <a:rPr lang="en-US" altLang="zh-TW" dirty="0" smtClean="0"/>
              <a:t>stars (*)</a:t>
            </a:r>
          </a:p>
          <a:p>
            <a:pPr lvl="1" eaLnBrk="1" hangingPunct="1"/>
            <a:r>
              <a:rPr lang="en-US" altLang="zh-TW" dirty="0" smtClean="0"/>
              <a:t>dollars ($)</a:t>
            </a:r>
          </a:p>
          <a:p>
            <a:pPr lvl="1" eaLnBrk="1" hangingPunct="1"/>
            <a:r>
              <a:rPr lang="en-US" altLang="zh-TW" dirty="0" smtClean="0"/>
              <a:t>forward slashes (/) </a:t>
            </a:r>
          </a:p>
          <a:p>
            <a:pPr lvl="1" eaLnBrk="1" hangingPunct="1"/>
            <a:r>
              <a:rPr lang="en-US" altLang="zh-TW" dirty="0" smtClean="0"/>
              <a:t>backwards slashes (\)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52400"/>
            <a:ext cx="7391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A Simple Unix </a:t>
            </a:r>
            <a:br>
              <a:rPr lang="en-US" altLang="en-US" dirty="0" smtClean="0">
                <a:solidFill>
                  <a:srgbClr val="10068E"/>
                </a:solidFill>
              </a:rPr>
            </a:br>
            <a:r>
              <a:rPr lang="en-US" altLang="en-US" dirty="0" smtClean="0">
                <a:solidFill>
                  <a:srgbClr val="10068E"/>
                </a:solidFill>
              </a:rPr>
              <a:t>Directory Structure</a:t>
            </a:r>
          </a:p>
        </p:txBody>
      </p:sp>
      <p:grpSp>
        <p:nvGrpSpPr>
          <p:cNvPr id="32771" name="Group 48"/>
          <p:cNvGrpSpPr>
            <a:grpSpLocks/>
          </p:cNvGrpSpPr>
          <p:nvPr/>
        </p:nvGrpSpPr>
        <p:grpSpPr bwMode="auto">
          <a:xfrm>
            <a:off x="762000" y="1878013"/>
            <a:ext cx="7610475" cy="4240212"/>
            <a:chOff x="288" y="971"/>
            <a:chExt cx="5520" cy="3075"/>
          </a:xfrm>
        </p:grpSpPr>
        <p:sp>
          <p:nvSpPr>
            <p:cNvPr id="32772" name="Text Box 4"/>
            <p:cNvSpPr txBox="1">
              <a:spLocks noChangeArrowheads="1"/>
            </p:cNvSpPr>
            <p:nvPr/>
          </p:nvSpPr>
          <p:spPr bwMode="auto">
            <a:xfrm>
              <a:off x="2958" y="971"/>
              <a:ext cx="283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/</a:t>
              </a:r>
            </a:p>
          </p:txBody>
        </p:sp>
        <p:sp>
          <p:nvSpPr>
            <p:cNvPr id="32773" name="Line 5"/>
            <p:cNvSpPr>
              <a:spLocks noChangeShapeType="1"/>
            </p:cNvSpPr>
            <p:nvPr/>
          </p:nvSpPr>
          <p:spPr bwMode="auto">
            <a:xfrm>
              <a:off x="3072" y="1344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4" name="Line 6"/>
            <p:cNvSpPr>
              <a:spLocks noChangeShapeType="1"/>
            </p:cNvSpPr>
            <p:nvPr/>
          </p:nvSpPr>
          <p:spPr bwMode="auto">
            <a:xfrm>
              <a:off x="912" y="1680"/>
              <a:ext cx="4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5" name="Line 7"/>
            <p:cNvSpPr>
              <a:spLocks noChangeShapeType="1"/>
            </p:cNvSpPr>
            <p:nvPr/>
          </p:nvSpPr>
          <p:spPr bwMode="auto">
            <a:xfrm>
              <a:off x="91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6" name="Line 8"/>
            <p:cNvSpPr>
              <a:spLocks noChangeShapeType="1"/>
            </p:cNvSpPr>
            <p:nvPr/>
          </p:nvSpPr>
          <p:spPr bwMode="auto">
            <a:xfrm>
              <a:off x="5184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7" name="Line 9"/>
            <p:cNvSpPr>
              <a:spLocks noChangeShapeType="1"/>
            </p:cNvSpPr>
            <p:nvPr/>
          </p:nvSpPr>
          <p:spPr bwMode="auto">
            <a:xfrm>
              <a:off x="211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Line 10"/>
            <p:cNvSpPr>
              <a:spLocks noChangeShapeType="1"/>
            </p:cNvSpPr>
            <p:nvPr/>
          </p:nvSpPr>
          <p:spPr bwMode="auto">
            <a:xfrm>
              <a:off x="403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11"/>
            <p:cNvSpPr>
              <a:spLocks noChangeShapeType="1"/>
            </p:cNvSpPr>
            <p:nvPr/>
          </p:nvSpPr>
          <p:spPr bwMode="auto">
            <a:xfrm>
              <a:off x="307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0" name="Text Box 12"/>
            <p:cNvSpPr txBox="1">
              <a:spLocks noChangeArrowheads="1"/>
            </p:cNvSpPr>
            <p:nvPr/>
          </p:nvSpPr>
          <p:spPr bwMode="auto">
            <a:xfrm>
              <a:off x="671" y="1872"/>
              <a:ext cx="517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usr</a:t>
              </a:r>
            </a:p>
          </p:txBody>
        </p:sp>
        <p:sp>
          <p:nvSpPr>
            <p:cNvPr id="32781" name="Text Box 14"/>
            <p:cNvSpPr txBox="1">
              <a:spLocks noChangeArrowheads="1"/>
            </p:cNvSpPr>
            <p:nvPr/>
          </p:nvSpPr>
          <p:spPr bwMode="auto">
            <a:xfrm>
              <a:off x="1916" y="1910"/>
              <a:ext cx="502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etc</a:t>
              </a:r>
            </a:p>
          </p:txBody>
        </p:sp>
        <p:sp>
          <p:nvSpPr>
            <p:cNvPr id="32782" name="Text Box 15"/>
            <p:cNvSpPr txBox="1">
              <a:spLocks noChangeArrowheads="1"/>
            </p:cNvSpPr>
            <p:nvPr/>
          </p:nvSpPr>
          <p:spPr bwMode="auto">
            <a:xfrm>
              <a:off x="2688" y="1910"/>
              <a:ext cx="823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home</a:t>
              </a:r>
            </a:p>
          </p:txBody>
        </p:sp>
        <p:sp>
          <p:nvSpPr>
            <p:cNvPr id="32783" name="Text Box 16"/>
            <p:cNvSpPr txBox="1">
              <a:spLocks noChangeArrowheads="1"/>
            </p:cNvSpPr>
            <p:nvPr/>
          </p:nvSpPr>
          <p:spPr bwMode="auto">
            <a:xfrm>
              <a:off x="3840" y="1921"/>
              <a:ext cx="501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bin</a:t>
              </a:r>
            </a:p>
          </p:txBody>
        </p:sp>
        <p:sp>
          <p:nvSpPr>
            <p:cNvPr id="32784" name="Text Box 17"/>
            <p:cNvSpPr txBox="1">
              <a:spLocks noChangeArrowheads="1"/>
            </p:cNvSpPr>
            <p:nvPr/>
          </p:nvSpPr>
          <p:spPr bwMode="auto">
            <a:xfrm>
              <a:off x="4944" y="1921"/>
              <a:ext cx="517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var</a:t>
              </a:r>
            </a:p>
          </p:txBody>
        </p:sp>
        <p:sp>
          <p:nvSpPr>
            <p:cNvPr id="32785" name="Text Box 18"/>
            <p:cNvSpPr txBox="1">
              <a:spLocks noChangeArrowheads="1"/>
            </p:cNvSpPr>
            <p:nvPr/>
          </p:nvSpPr>
          <p:spPr bwMode="auto">
            <a:xfrm>
              <a:off x="5443" y="1921"/>
              <a:ext cx="36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  <p:sp>
          <p:nvSpPr>
            <p:cNvPr id="32786" name="Line 19"/>
            <p:cNvSpPr>
              <a:spLocks noChangeShapeType="1"/>
            </p:cNvSpPr>
            <p:nvPr/>
          </p:nvSpPr>
          <p:spPr bwMode="auto">
            <a:xfrm>
              <a:off x="912" y="2208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7" name="Line 20"/>
            <p:cNvSpPr>
              <a:spLocks noChangeShapeType="1"/>
            </p:cNvSpPr>
            <p:nvPr/>
          </p:nvSpPr>
          <p:spPr bwMode="auto">
            <a:xfrm>
              <a:off x="624" y="2496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Line 21"/>
            <p:cNvSpPr>
              <a:spLocks noChangeShapeType="1"/>
            </p:cNvSpPr>
            <p:nvPr/>
          </p:nvSpPr>
          <p:spPr bwMode="auto">
            <a:xfrm>
              <a:off x="624" y="249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Text Box 22"/>
            <p:cNvSpPr txBox="1">
              <a:spLocks noChangeArrowheads="1"/>
            </p:cNvSpPr>
            <p:nvPr/>
          </p:nvSpPr>
          <p:spPr bwMode="auto">
            <a:xfrm>
              <a:off x="288" y="2736"/>
              <a:ext cx="700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local</a:t>
              </a:r>
            </a:p>
          </p:txBody>
        </p:sp>
        <p:sp>
          <p:nvSpPr>
            <p:cNvPr id="32790" name="Line 24"/>
            <p:cNvSpPr>
              <a:spLocks noChangeShapeType="1"/>
            </p:cNvSpPr>
            <p:nvPr/>
          </p:nvSpPr>
          <p:spPr bwMode="auto">
            <a:xfrm>
              <a:off x="1152" y="249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Text Box 25"/>
            <p:cNvSpPr txBox="1">
              <a:spLocks noChangeArrowheads="1"/>
            </p:cNvSpPr>
            <p:nvPr/>
          </p:nvSpPr>
          <p:spPr bwMode="auto">
            <a:xfrm>
              <a:off x="960" y="2736"/>
              <a:ext cx="501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bin</a:t>
              </a:r>
            </a:p>
          </p:txBody>
        </p:sp>
        <p:sp>
          <p:nvSpPr>
            <p:cNvPr id="32792" name="Text Box 26"/>
            <p:cNvSpPr txBox="1">
              <a:spLocks noChangeArrowheads="1"/>
            </p:cNvSpPr>
            <p:nvPr/>
          </p:nvSpPr>
          <p:spPr bwMode="auto">
            <a:xfrm>
              <a:off x="1392" y="2727"/>
              <a:ext cx="36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  <p:sp>
          <p:nvSpPr>
            <p:cNvPr id="32793" name="Line 27"/>
            <p:cNvSpPr>
              <a:spLocks noChangeShapeType="1"/>
            </p:cNvSpPr>
            <p:nvPr/>
          </p:nvSpPr>
          <p:spPr bwMode="auto">
            <a:xfrm>
              <a:off x="3072" y="225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5" name="Line 32"/>
            <p:cNvSpPr>
              <a:spLocks noChangeShapeType="1"/>
            </p:cNvSpPr>
            <p:nvPr/>
          </p:nvSpPr>
          <p:spPr bwMode="auto">
            <a:xfrm>
              <a:off x="2112" y="25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Line 33"/>
            <p:cNvSpPr>
              <a:spLocks noChangeShapeType="1"/>
            </p:cNvSpPr>
            <p:nvPr/>
          </p:nvSpPr>
          <p:spPr bwMode="auto">
            <a:xfrm>
              <a:off x="3072" y="25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Line 34"/>
            <p:cNvSpPr>
              <a:spLocks noChangeShapeType="1"/>
            </p:cNvSpPr>
            <p:nvPr/>
          </p:nvSpPr>
          <p:spPr bwMode="auto">
            <a:xfrm>
              <a:off x="4032" y="25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Text Box 35"/>
            <p:cNvSpPr txBox="1">
              <a:spLocks noChangeArrowheads="1"/>
            </p:cNvSpPr>
            <p:nvPr/>
          </p:nvSpPr>
          <p:spPr bwMode="auto">
            <a:xfrm>
              <a:off x="1776" y="2736"/>
              <a:ext cx="469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bill</a:t>
              </a:r>
            </a:p>
          </p:txBody>
        </p:sp>
        <p:sp>
          <p:nvSpPr>
            <p:cNvPr id="32799" name="Text Box 36"/>
            <p:cNvSpPr txBox="1">
              <a:spLocks noChangeArrowheads="1"/>
            </p:cNvSpPr>
            <p:nvPr/>
          </p:nvSpPr>
          <p:spPr bwMode="auto">
            <a:xfrm>
              <a:off x="2665" y="2747"/>
              <a:ext cx="793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 dirty="0" err="1"/>
                <a:t>steve</a:t>
              </a:r>
              <a:endParaRPr kumimoji="0" lang="en-US" altLang="en-US" sz="3000" dirty="0"/>
            </a:p>
          </p:txBody>
        </p:sp>
        <p:sp>
          <p:nvSpPr>
            <p:cNvPr id="32800" name="Text Box 37"/>
            <p:cNvSpPr txBox="1">
              <a:spLocks noChangeArrowheads="1"/>
            </p:cNvSpPr>
            <p:nvPr/>
          </p:nvSpPr>
          <p:spPr bwMode="auto">
            <a:xfrm>
              <a:off x="3648" y="2736"/>
              <a:ext cx="700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alice</a:t>
              </a:r>
            </a:p>
          </p:txBody>
        </p:sp>
        <p:sp>
          <p:nvSpPr>
            <p:cNvPr id="32801" name="Text Box 39"/>
            <p:cNvSpPr txBox="1">
              <a:spLocks noChangeArrowheads="1"/>
            </p:cNvSpPr>
            <p:nvPr/>
          </p:nvSpPr>
          <p:spPr bwMode="auto">
            <a:xfrm>
              <a:off x="4465" y="2727"/>
              <a:ext cx="36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  <p:sp>
          <p:nvSpPr>
            <p:cNvPr id="32802" name="Line 40"/>
            <p:cNvSpPr>
              <a:spLocks noChangeShapeType="1"/>
            </p:cNvSpPr>
            <p:nvPr/>
          </p:nvSpPr>
          <p:spPr bwMode="auto">
            <a:xfrm>
              <a:off x="3072" y="3095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3" name="Line 41"/>
            <p:cNvSpPr>
              <a:spLocks noChangeShapeType="1"/>
            </p:cNvSpPr>
            <p:nvPr/>
          </p:nvSpPr>
          <p:spPr bwMode="auto">
            <a:xfrm>
              <a:off x="2544" y="3383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4" name="Line 42"/>
            <p:cNvSpPr>
              <a:spLocks noChangeShapeType="1"/>
            </p:cNvSpPr>
            <p:nvPr/>
          </p:nvSpPr>
          <p:spPr bwMode="auto">
            <a:xfrm>
              <a:off x="2544" y="338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5" name="Line 43"/>
            <p:cNvSpPr>
              <a:spLocks noChangeShapeType="1"/>
            </p:cNvSpPr>
            <p:nvPr/>
          </p:nvSpPr>
          <p:spPr bwMode="auto">
            <a:xfrm>
              <a:off x="3600" y="338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6" name="Text Box 44"/>
            <p:cNvSpPr txBox="1">
              <a:spLocks noChangeArrowheads="1"/>
            </p:cNvSpPr>
            <p:nvPr/>
          </p:nvSpPr>
          <p:spPr bwMode="auto">
            <a:xfrm>
              <a:off x="1968" y="3648"/>
              <a:ext cx="1037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subdir1</a:t>
              </a:r>
            </a:p>
          </p:txBody>
        </p:sp>
        <p:sp>
          <p:nvSpPr>
            <p:cNvPr id="32807" name="Text Box 45"/>
            <p:cNvSpPr txBox="1">
              <a:spLocks noChangeArrowheads="1"/>
            </p:cNvSpPr>
            <p:nvPr/>
          </p:nvSpPr>
          <p:spPr bwMode="auto">
            <a:xfrm>
              <a:off x="3107" y="3637"/>
              <a:ext cx="1037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subdir2</a:t>
              </a:r>
            </a:p>
          </p:txBody>
        </p:sp>
        <p:sp>
          <p:nvSpPr>
            <p:cNvPr id="32808" name="Text Box 46"/>
            <p:cNvSpPr txBox="1">
              <a:spLocks noChangeArrowheads="1"/>
            </p:cNvSpPr>
            <p:nvPr/>
          </p:nvSpPr>
          <p:spPr bwMode="auto">
            <a:xfrm>
              <a:off x="4128" y="3600"/>
              <a:ext cx="365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080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Special Directories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8305800" cy="518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3200" dirty="0" smtClean="0"/>
              <a:t>The Root Directory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en-US" sz="4000" dirty="0" smtClean="0"/>
              <a:t>	</a:t>
            </a:r>
            <a:r>
              <a:rPr lang="en-US" altLang="en-US" sz="3200" dirty="0" smtClean="0"/>
              <a:t>      /</a:t>
            </a:r>
            <a:endParaRPr lang="en-US" altLang="en-US" sz="4000" dirty="0" smtClean="0"/>
          </a:p>
          <a:p>
            <a:pPr eaLnBrk="1" hangingPunct="1">
              <a:buFontTx/>
              <a:buNone/>
            </a:pPr>
            <a:r>
              <a:rPr lang="en-US" altLang="en-US" sz="3200" dirty="0" smtClean="0"/>
              <a:t>The Home Directory  </a:t>
            </a:r>
            <a:r>
              <a:rPr lang="en-US" altLang="en-US" dirty="0" smtClean="0"/>
              <a:t>(These are all equivalent) :</a:t>
            </a:r>
            <a:endParaRPr lang="en-US" altLang="en-US" sz="3200" dirty="0" smtClean="0"/>
          </a:p>
          <a:p>
            <a:pPr lvl="1" eaLnBrk="1" hangingPunct="1">
              <a:lnSpc>
                <a:spcPct val="80000"/>
              </a:lnSpc>
              <a:spcBef>
                <a:spcPts val="1200"/>
              </a:spcBef>
              <a:buFontTx/>
              <a:buNone/>
            </a:pPr>
            <a:r>
              <a:rPr lang="en-US" altLang="en-US" sz="3200" dirty="0" smtClean="0"/>
              <a:t>	/home/</a:t>
            </a:r>
            <a:r>
              <a:rPr lang="en-US" altLang="en-US" sz="3200" dirty="0" err="1" smtClean="0"/>
              <a:t>steve</a:t>
            </a:r>
            <a:endParaRPr lang="en-US" altLang="en-US" sz="3200" dirty="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050" dirty="0" smtClean="0"/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 smtClean="0"/>
              <a:t>	~</a:t>
            </a:r>
            <a:r>
              <a:rPr lang="en-US" altLang="en-US" sz="3200" dirty="0" err="1" smtClean="0"/>
              <a:t>steve</a:t>
            </a:r>
            <a:endParaRPr lang="en-US" altLang="en-US" sz="3200" dirty="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050" dirty="0" smtClean="0"/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 smtClean="0"/>
              <a:t>	~</a:t>
            </a:r>
          </a:p>
          <a:p>
            <a:pPr eaLnBrk="1" hangingPunct="1">
              <a:buFontTx/>
              <a:buNone/>
            </a:pPr>
            <a:endParaRPr lang="en-US" altLang="en-US" sz="900" dirty="0" smtClean="0"/>
          </a:p>
          <a:p>
            <a:pPr eaLnBrk="1" hangingPunct="1"/>
            <a:r>
              <a:rPr lang="en-US" altLang="en-US" dirty="0" smtClean="0"/>
              <a:t>A user generally has permission to access files within that user’s home directory and its children.</a:t>
            </a:r>
          </a:p>
          <a:p>
            <a:pPr eaLnBrk="1" hangingPunct="1">
              <a:buFontTx/>
              <a:buNone/>
            </a:pPr>
            <a:endParaRPr lang="en-US" altLang="en-US" sz="900" dirty="0" smtClean="0"/>
          </a:p>
          <a:p>
            <a:pPr eaLnBrk="1" hangingPunct="1"/>
            <a:r>
              <a:rPr lang="en-US" altLang="en-US" dirty="0" smtClean="0"/>
              <a:t>Users start with their home directory as their current directory when they login.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Absolute &amp; Relative Paths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Absolute: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every file has 1 -- and only 1 -- absolute path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starts with a “/” as the first character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 smtClean="0"/>
              <a:t>“/” is the root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 smtClean="0"/>
              <a:t>Comparable addressing exists in Windows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can use “~” to start the path at the user level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Tx/>
              <a:buNone/>
            </a:pPr>
            <a:r>
              <a:rPr lang="en-US" altLang="zh-TW" dirty="0" smtClean="0">
                <a:solidFill>
                  <a:schemeClr val="accent2"/>
                </a:solidFill>
              </a:rPr>
              <a:t>Relative: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describe path from current working directory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 smtClean="0"/>
              <a:t>Single dot (.) is the current directory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 smtClean="0"/>
              <a:t>Double dot (..) is the parent directory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 smtClean="0"/>
              <a:t>Comparable addressing exists in Windows</a:t>
            </a:r>
            <a:endParaRPr lang="zh-TW" alt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Absolute addressing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380038"/>
            <a:ext cx="8229600" cy="1401762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800" smtClean="0"/>
              <a:t>Absolute address of file ex7.c: 	</a:t>
            </a:r>
            <a:r>
              <a:rPr lang="en-US" altLang="zh-TW" sz="2800" smtClean="0">
                <a:solidFill>
                  <a:srgbClr val="FF0000"/>
                </a:solidFill>
              </a:rPr>
              <a:t>/home/lookout/a/fred/c/hmwrks/ex7.c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800" smtClean="0"/>
              <a:t>With the ~ shortcut: </a:t>
            </a:r>
            <a:r>
              <a:rPr lang="en-US" altLang="zh-TW" sz="2800" b="1" smtClean="0">
                <a:solidFill>
                  <a:srgbClr val="068E26"/>
                </a:solidFill>
              </a:rPr>
              <a:t>~/</a:t>
            </a:r>
            <a:r>
              <a:rPr lang="en-US" altLang="zh-TW" sz="2800" smtClean="0">
                <a:solidFill>
                  <a:srgbClr val="068E26"/>
                </a:solidFill>
              </a:rPr>
              <a:t>c/hmwrks/ex7.c</a:t>
            </a:r>
            <a:r>
              <a:rPr lang="en-US" altLang="zh-TW" smtClean="0">
                <a:solidFill>
                  <a:srgbClr val="068E26"/>
                </a:solidFill>
              </a:rPr>
              <a:t> 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6569" r="10744" b="39352"/>
          <a:stretch>
            <a:fillRect/>
          </a:stretch>
        </p:blipFill>
        <p:spPr bwMode="auto">
          <a:xfrm>
            <a:off x="219075" y="895350"/>
            <a:ext cx="8915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Relative addressing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152400" y="5380038"/>
            <a:ext cx="89916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2800" dirty="0" smtClean="0"/>
              <a:t>Relative address, if your working directory is “</a:t>
            </a:r>
            <a:r>
              <a:rPr lang="en-US" altLang="zh-TW" sz="2800" dirty="0" err="1" smtClean="0"/>
              <a:t>linda</a:t>
            </a:r>
            <a:r>
              <a:rPr lang="en-US" altLang="zh-TW" sz="2800" dirty="0" smtClean="0"/>
              <a:t>”: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2800" dirty="0" smtClean="0"/>
              <a:t>		</a:t>
            </a:r>
            <a:r>
              <a:rPr lang="en-US" altLang="zh-TW" sz="2800" dirty="0" smtClean="0">
                <a:solidFill>
                  <a:srgbClr val="FF0000"/>
                </a:solidFill>
              </a:rPr>
              <a:t>../../../../home/lookout/a/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fred</a:t>
            </a:r>
            <a:r>
              <a:rPr lang="en-US" altLang="zh-TW" sz="2800" dirty="0" smtClean="0">
                <a:solidFill>
                  <a:srgbClr val="FF0000"/>
                </a:solidFill>
              </a:rPr>
              <a:t>/c/</a:t>
            </a:r>
            <a:r>
              <a:rPr lang="en-US" altLang="zh-TW" sz="2800" dirty="0" err="1" smtClean="0">
                <a:solidFill>
                  <a:srgbClr val="FF0000"/>
                </a:solidFill>
              </a:rPr>
              <a:t>hmwrks</a:t>
            </a:r>
            <a:r>
              <a:rPr lang="en-US" altLang="zh-TW" sz="2800" dirty="0" smtClean="0">
                <a:solidFill>
                  <a:srgbClr val="FF0000"/>
                </a:solidFill>
              </a:rPr>
              <a:t>/ex7.c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2800" dirty="0" smtClean="0"/>
              <a:t>or better would be: </a:t>
            </a:r>
            <a:r>
              <a:rPr lang="en-US" altLang="zh-TW" sz="2800" dirty="0" smtClean="0">
                <a:solidFill>
                  <a:srgbClr val="068E26"/>
                </a:solidFill>
              </a:rPr>
              <a:t>../../../lookout/a/</a:t>
            </a:r>
            <a:r>
              <a:rPr lang="en-US" altLang="zh-TW" sz="2800" dirty="0" err="1" smtClean="0">
                <a:solidFill>
                  <a:srgbClr val="068E26"/>
                </a:solidFill>
              </a:rPr>
              <a:t>fred</a:t>
            </a:r>
            <a:r>
              <a:rPr lang="en-US" altLang="zh-TW" sz="2800" dirty="0" smtClean="0">
                <a:solidFill>
                  <a:srgbClr val="068E26"/>
                </a:solidFill>
              </a:rPr>
              <a:t>/c/</a:t>
            </a:r>
            <a:r>
              <a:rPr lang="en-US" altLang="zh-TW" sz="2800" dirty="0" err="1" smtClean="0">
                <a:solidFill>
                  <a:srgbClr val="068E26"/>
                </a:solidFill>
              </a:rPr>
              <a:t>hmwrks</a:t>
            </a:r>
            <a:r>
              <a:rPr lang="en-US" altLang="zh-TW" sz="2800" dirty="0" smtClean="0">
                <a:solidFill>
                  <a:srgbClr val="068E26"/>
                </a:solidFill>
              </a:rPr>
              <a:t>/ex7.c</a:t>
            </a: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6868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 smtClean="0">
                <a:solidFill>
                  <a:srgbClr val="10068E"/>
                </a:solidFill>
              </a:rPr>
              <a:t>Course Requirements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 smtClean="0"/>
              <a:t>Midterm</a:t>
            </a: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 smtClean="0"/>
              <a:t>Final</a:t>
            </a: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 smtClean="0"/>
              <a:t>Class Attendance Participation and Quizzes</a:t>
            </a: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Programming Assignments</a:t>
            </a:r>
          </a:p>
          <a:p>
            <a:pPr eaLnBrk="1" hangingPunct="1">
              <a:spcBef>
                <a:spcPts val="1800"/>
              </a:spcBef>
            </a:pP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4063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Navigating in Unix</a:t>
            </a:r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600" dirty="0" smtClean="0"/>
              <a:t>To move from a child to a parent directory:</a:t>
            </a:r>
            <a:br>
              <a:rPr lang="en-US" altLang="zh-TW" sz="3600" dirty="0" smtClean="0"/>
            </a:br>
            <a:r>
              <a:rPr lang="en-US" altLang="zh-TW" sz="1200" dirty="0" smtClean="0"/>
              <a:t/>
            </a:r>
            <a:br>
              <a:rPr lang="en-US" altLang="zh-TW" sz="1200" dirty="0" smtClean="0"/>
            </a:br>
            <a:r>
              <a:rPr lang="en-US" altLang="zh-TW" sz="3600" b="1" dirty="0" smtClean="0">
                <a:solidFill>
                  <a:srgbClr val="333399"/>
                </a:solidFill>
                <a:latin typeface="Lucida Console" panose="020B0609040504020204" pitchFamily="49" charset="0"/>
              </a:rPr>
              <a:t>cd ..</a:t>
            </a:r>
            <a:endParaRPr lang="en-US" altLang="zh-TW" sz="3600" dirty="0" smtClean="0">
              <a:solidFill>
                <a:srgbClr val="333399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2368549" y="3124200"/>
            <a:ext cx="1143000" cy="14478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1F00"/>
            </a:solidFill>
            <a:miter lim="800000"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_s2055"/>
          <p:cNvSpPr>
            <a:spLocks noChangeArrowheads="1"/>
          </p:cNvSpPr>
          <p:nvPr/>
        </p:nvSpPr>
        <p:spPr bwMode="auto">
          <a:xfrm>
            <a:off x="2028824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smtClean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</a:t>
            </a:r>
          </a:p>
        </p:txBody>
      </p:sp>
      <p:cxnSp>
        <p:nvCxnSpPr>
          <p:cNvPr id="18" name="Straight Arrow Connector 17"/>
          <p:cNvCxnSpPr>
            <a:endCxn id="21" idx="0"/>
          </p:cNvCxnSpPr>
          <p:nvPr/>
        </p:nvCxnSpPr>
        <p:spPr bwMode="auto">
          <a:xfrm flipH="1">
            <a:off x="31789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3" name="_s2054"/>
          <p:cNvSpPr>
            <a:spLocks noChangeArrowheads="1"/>
          </p:cNvSpPr>
          <p:nvPr/>
        </p:nvSpPr>
        <p:spPr bwMode="auto">
          <a:xfrm>
            <a:off x="3525837" y="3205163"/>
            <a:ext cx="2236788" cy="641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smtClean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PARENT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/>
          <p:cNvSpPr/>
          <p:nvPr/>
        </p:nvSpPr>
        <p:spPr bwMode="auto">
          <a:xfrm>
            <a:off x="990599" y="3086100"/>
            <a:ext cx="2536371" cy="2895600"/>
          </a:xfrm>
          <a:prstGeom prst="bentArrow">
            <a:avLst>
              <a:gd name="adj1" fmla="val 16238"/>
              <a:gd name="adj2" fmla="val 17990"/>
              <a:gd name="adj3" fmla="val 17552"/>
              <a:gd name="adj4" fmla="val 43750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Navigating in Unix</a:t>
            </a:r>
          </a:p>
        </p:txBody>
      </p:sp>
      <p:sp>
        <p:nvSpPr>
          <p:cNvPr id="2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600" dirty="0" smtClean="0"/>
              <a:t>To move from a grandchild to a grandparent directory:</a:t>
            </a:r>
            <a:br>
              <a:rPr lang="en-US" altLang="zh-TW" sz="3600" dirty="0" smtClean="0"/>
            </a:br>
            <a:r>
              <a:rPr lang="en-US" altLang="zh-TW" sz="1200" dirty="0" smtClean="0"/>
              <a:t/>
            </a:r>
            <a:br>
              <a:rPr lang="en-US" altLang="zh-TW" sz="1200" dirty="0" smtClean="0"/>
            </a:br>
            <a:r>
              <a:rPr lang="en-US" altLang="zh-TW" sz="3600" b="1" dirty="0" smtClean="0">
                <a:solidFill>
                  <a:srgbClr val="333399"/>
                </a:solidFill>
                <a:latin typeface="Lucida Console" panose="020B0609040504020204" pitchFamily="49" charset="0"/>
              </a:rPr>
              <a:t>cd ../..</a:t>
            </a:r>
            <a:endParaRPr lang="en-US" altLang="zh-TW" sz="3600" dirty="0" smtClean="0">
              <a:solidFill>
                <a:srgbClr val="333399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_s2056"/>
          <p:cNvSpPr>
            <a:spLocks noChangeArrowheads="1"/>
          </p:cNvSpPr>
          <p:nvPr/>
        </p:nvSpPr>
        <p:spPr bwMode="auto">
          <a:xfrm>
            <a:off x="463549" y="5984875"/>
            <a:ext cx="3203575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dirty="0" smtClean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GRANDCHILD</a:t>
            </a:r>
          </a:p>
        </p:txBody>
      </p:sp>
      <p:sp>
        <p:nvSpPr>
          <p:cNvPr id="15" name="_s2055"/>
          <p:cNvSpPr>
            <a:spLocks noChangeArrowheads="1"/>
          </p:cNvSpPr>
          <p:nvPr/>
        </p:nvSpPr>
        <p:spPr bwMode="auto">
          <a:xfrm>
            <a:off x="2028824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smtClean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 flipH="1">
            <a:off x="31789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8" name="_s2054"/>
          <p:cNvSpPr>
            <a:spLocks noChangeArrowheads="1"/>
          </p:cNvSpPr>
          <p:nvPr/>
        </p:nvSpPr>
        <p:spPr bwMode="auto">
          <a:xfrm>
            <a:off x="3525837" y="3205163"/>
            <a:ext cx="2236788" cy="641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smtClean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PARENT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2066924" y="5254625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ent Arrow 21"/>
          <p:cNvSpPr/>
          <p:nvPr/>
        </p:nvSpPr>
        <p:spPr bwMode="auto">
          <a:xfrm rot="16200000">
            <a:off x="3810000" y="5105401"/>
            <a:ext cx="1181100" cy="1409700"/>
          </a:xfrm>
          <a:prstGeom prst="bentArrow">
            <a:avLst>
              <a:gd name="adj1" fmla="val 35036"/>
              <a:gd name="adj2" fmla="val 20727"/>
              <a:gd name="adj3" fmla="val 0"/>
              <a:gd name="adj4" fmla="val 43395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Navigating in Unix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600" dirty="0" smtClean="0"/>
              <a:t>To move from a child to a sibling directory:</a:t>
            </a:r>
            <a:br>
              <a:rPr lang="en-US" altLang="zh-TW" sz="3600" dirty="0" smtClean="0"/>
            </a:br>
            <a:r>
              <a:rPr lang="en-US" altLang="zh-TW" sz="1200" dirty="0" smtClean="0"/>
              <a:t/>
            </a:r>
            <a:br>
              <a:rPr lang="en-US" altLang="zh-TW" sz="1200" dirty="0" smtClean="0"/>
            </a:br>
            <a:r>
              <a:rPr lang="en-US" altLang="zh-TW" sz="3600" b="1" dirty="0" smtClean="0">
                <a:solidFill>
                  <a:srgbClr val="333399"/>
                </a:solidFill>
                <a:latin typeface="Lucida Console" panose="020B0609040504020204" pitchFamily="49" charset="0"/>
              </a:rPr>
              <a:t>cd ../CHILD2</a:t>
            </a:r>
            <a:endParaRPr lang="en-US" altLang="zh-TW" sz="3600" dirty="0" smtClean="0">
              <a:solidFill>
                <a:srgbClr val="333399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_s2055"/>
          <p:cNvSpPr>
            <a:spLocks noChangeArrowheads="1"/>
          </p:cNvSpPr>
          <p:nvPr/>
        </p:nvSpPr>
        <p:spPr bwMode="auto">
          <a:xfrm>
            <a:off x="4938712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dirty="0" smtClean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CHILD2</a:t>
            </a:r>
          </a:p>
        </p:txBody>
      </p:sp>
      <p:sp>
        <p:nvSpPr>
          <p:cNvPr id="15" name="_s2055"/>
          <p:cNvSpPr>
            <a:spLocks noChangeArrowheads="1"/>
          </p:cNvSpPr>
          <p:nvPr/>
        </p:nvSpPr>
        <p:spPr bwMode="auto">
          <a:xfrm>
            <a:off x="2028824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smtClean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 flipH="1">
            <a:off x="31789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0077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8" name="_s2054"/>
          <p:cNvSpPr>
            <a:spLocks noChangeArrowheads="1"/>
          </p:cNvSpPr>
          <p:nvPr/>
        </p:nvSpPr>
        <p:spPr bwMode="auto">
          <a:xfrm>
            <a:off x="3525837" y="3205163"/>
            <a:ext cx="2236788" cy="641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smtClean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PARENT</a:t>
            </a:r>
          </a:p>
        </p:txBody>
      </p:sp>
      <p:sp>
        <p:nvSpPr>
          <p:cNvPr id="20" name="Bent Arrow 19"/>
          <p:cNvSpPr/>
          <p:nvPr/>
        </p:nvSpPr>
        <p:spPr bwMode="auto">
          <a:xfrm rot="5400000" flipH="1">
            <a:off x="4572000" y="4876800"/>
            <a:ext cx="1181100" cy="1866900"/>
          </a:xfrm>
          <a:prstGeom prst="bentArrow">
            <a:avLst>
              <a:gd name="adj1" fmla="val 35036"/>
              <a:gd name="adj2" fmla="val 38062"/>
              <a:gd name="adj3" fmla="val 37714"/>
              <a:gd name="adj4" fmla="val 43395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4010802" y="5996579"/>
            <a:ext cx="454517" cy="392447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269025"/>
              </p:ext>
            </p:extLst>
          </p:nvPr>
        </p:nvGraphicFramePr>
        <p:xfrm>
          <a:off x="533400" y="1104900"/>
          <a:ext cx="8300357" cy="5763764"/>
        </p:xfrm>
        <a:graphic>
          <a:graphicData uri="http://schemas.openxmlformats.org/drawingml/2006/table">
            <a:tbl>
              <a:tblPr/>
              <a:tblGrid>
                <a:gridCol w="1979902"/>
                <a:gridCol w="6320455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pwd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rint the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orking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irectory (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ie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, the directory you're currently working in).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cd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&lt;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&gt;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Change directory to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-2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 path can be relative or absolute: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/home/</a:t>
                      </a:r>
                      <a:r>
                        <a:rPr kumimoji="1" lang="en-US" alt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steve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/subdir  </a:t>
                      </a:r>
                      <a:r>
                        <a:rPr kumimoji="1" lang="en-US" altLang="en-US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absolute path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~/subdir    	 ← relative to your home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../subdir2  </a:t>
                      </a:r>
                      <a:r>
                        <a:rPr kumimoji="1" lang="en-US" altLang="en-US" sz="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</a:t>
                      </a:r>
                      <a:r>
                        <a:rPr kumimoji="1" lang="en-US" altLang="en-US" sz="2400" b="0" i="0" u="none" strike="noStrike" kern="0" cap="none" spc="-20" normalizeH="0" baseline="0" noProof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relative to where you are</a:t>
                      </a:r>
                      <a:endParaRPr kumimoji="1" lang="en-US" altLang="en-US" sz="2000" b="0" i="0" u="none" strike="noStrike" kern="0" cap="none" spc="-20" normalizeH="0" baseline="0" noProof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There are also ways to not give a path: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	    	    ← equivalent to “cd ~”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-        </a:t>
                      </a:r>
                      <a:r>
                        <a:rPr kumimoji="1" lang="en-US" altLang="en-US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go back to your previous </a:t>
                      </a:r>
                      <a:r>
                        <a:rPr kumimoji="1" lang="en-US" altLang="en-US" sz="24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pwd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/>
                      </a:r>
                      <a:b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(Your path when you type this </a:t>
                      </a:r>
                      <a:b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will </a:t>
                      </a:r>
                      <a:r>
                        <a:rPr kumimoji="1" lang="en-US" altLang="en-US" sz="2400" b="0" i="0" u="none" strike="noStrike" kern="0" cap="none" spc="-3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be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</a:t>
                      </a:r>
                      <a:r>
                        <a:rPr kumimoji="1" lang="en-US" altLang="en-US" sz="2400" b="0" i="0" u="none" strike="noStrike" kern="0" cap="none" spc="-3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ome 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</a:t>
                      </a:r>
                      <a:r>
                        <a:rPr kumimoji="1" lang="en-US" altLang="en-US" sz="2400" b="0" i="0" u="none" strike="noStrike" kern="0" cap="none" spc="-3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he new pre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v</a:t>
                      </a:r>
                      <a:r>
                        <a:rPr kumimoji="1" lang="en-US" altLang="en-US" sz="2400" b="0" i="0" u="none" strike="noStrike" kern="0" cap="none" spc="-3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ious,</a:t>
                      </a: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/>
                      </a:r>
                      <a:b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so you can't go back farther.)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Changing Directories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552700" y="2895600"/>
            <a:ext cx="6248400" cy="1638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90800" y="5372100"/>
            <a:ext cx="6248400" cy="1485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495800"/>
            <a:ext cx="6248400" cy="876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/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1611249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73203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2718105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/>
            <a:r>
              <a:rPr lang="en-US" altLang="zh-TW" b="1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dirty="0" smtClean="0"/>
              <a:t> can be used to make a copy of a file, leaving the original file untouched.</a:t>
            </a:r>
          </a:p>
          <a:p>
            <a:pPr eaLnBrk="1" hangingPunct="1">
              <a:buClr>
                <a:srgbClr val="FFFFFF"/>
              </a:buClr>
            </a:pPr>
            <a:r>
              <a:rPr lang="en-US" altLang="zh-TW" dirty="0" smtClean="0"/>
              <a:t>Syntax:</a:t>
            </a:r>
            <a:br>
              <a:rPr lang="en-US" altLang="zh-TW" dirty="0" smtClean="0"/>
            </a:br>
            <a:endParaRPr lang="en-US" altLang="zh-TW" b="1" dirty="0" smtClean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52228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[path/]</a:t>
            </a: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oldfile</a:t>
            </a:r>
            <a:r>
              <a:rPr lang="en-US" altLang="zh-TW" sz="28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[path/]</a:t>
            </a: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newfile</a:t>
            </a:r>
            <a:endParaRPr lang="en-US" altLang="zh-TW" b="1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44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To make a copy of a file if both the original and copy are in the </a:t>
            </a:r>
            <a:r>
              <a:rPr lang="en-US" altLang="zh-TW" i="1" dirty="0" smtClean="0"/>
              <a:t>same</a:t>
            </a:r>
            <a:r>
              <a:rPr lang="en-US" altLang="zh-TW" dirty="0" smtClean="0"/>
              <a:t> directory.</a:t>
            </a:r>
          </a:p>
          <a:p>
            <a:pPr eaLnBrk="1" hangingPunct="1">
              <a:buClr>
                <a:srgbClr val="FFFFFF"/>
              </a:buClr>
            </a:pPr>
            <a:r>
              <a:rPr lang="en-US" altLang="zh-TW" dirty="0" smtClean="0"/>
              <a:t>Syntax:</a:t>
            </a:r>
          </a:p>
          <a:p>
            <a:pPr eaLnBrk="1" hangingPunct="1"/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endParaRPr lang="en-US" altLang="zh-TW" b="1" dirty="0" smtClean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53252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index.html home.html</a:t>
            </a:r>
          </a:p>
        </p:txBody>
      </p:sp>
    </p:spTree>
    <p:extLst>
      <p:ext uri="{BB962C8B-B14F-4D97-AF65-F5344CB8AC3E}">
        <p14:creationId xmlns:p14="http://schemas.microsoft.com/office/powerpoint/2010/main" val="522205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To make a copy of a file which retains the </a:t>
            </a:r>
            <a:r>
              <a:rPr lang="en-US" altLang="zh-TW" i="1" dirty="0" smtClean="0"/>
              <a:t>origina</a:t>
            </a:r>
            <a:r>
              <a:rPr lang="en-US" altLang="zh-TW" i="1" spc="300" dirty="0" smtClean="0"/>
              <a:t>l</a:t>
            </a:r>
            <a:r>
              <a:rPr lang="en-US" altLang="zh-TW" spc="-200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zh-TW" i="1" dirty="0" smtClean="0"/>
              <a:t>s name</a:t>
            </a:r>
            <a:r>
              <a:rPr lang="en-US" altLang="zh-TW" dirty="0" smtClean="0"/>
              <a:t>, but goes into a different directory:</a:t>
            </a:r>
          </a:p>
          <a:p>
            <a:pPr eaLnBrk="1" hangingPunct="1"/>
            <a:r>
              <a:rPr lang="en-US" altLang="zh-TW" sz="500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b="1" dirty="0" smtClean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54276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index.htm</a:t>
            </a:r>
            <a:r>
              <a:rPr lang="en-US" altLang="zh-TW" b="1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l </a:t>
            </a:r>
            <a:r>
              <a:rPr lang="en-US" altLang="zh-TW" b="1" kern="0" spc="-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../</a:t>
            </a:r>
            <a:r>
              <a:rPr lang="en-US" altLang="zh-TW" b="1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course/</a:t>
            </a:r>
            <a:endParaRPr lang="en-US" altLang="zh-TW" b="1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24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To make a copy of a file which gets a </a:t>
            </a:r>
            <a:r>
              <a:rPr lang="en-US" altLang="zh-TW" i="1" dirty="0" smtClean="0"/>
              <a:t>new name</a:t>
            </a:r>
            <a:r>
              <a:rPr lang="en-US" altLang="zh-TW" dirty="0" smtClean="0"/>
              <a:t> </a:t>
            </a:r>
            <a:r>
              <a:rPr lang="en-US" altLang="zh-TW" u="sng" dirty="0" smtClean="0"/>
              <a:t>and</a:t>
            </a:r>
            <a:r>
              <a:rPr lang="en-US" altLang="zh-TW" dirty="0" smtClean="0"/>
              <a:t> goes into a different directory:</a:t>
            </a:r>
            <a:br>
              <a:rPr lang="en-US" altLang="zh-TW" dirty="0" smtClean="0"/>
            </a:br>
            <a:endParaRPr lang="en-US" altLang="zh-TW" sz="3300" dirty="0" smtClean="0"/>
          </a:p>
          <a:p>
            <a:pPr eaLnBrk="1" hangingPunct="1"/>
            <a:r>
              <a:rPr lang="en-US" altLang="zh-TW" sz="2800" dirty="0" smtClean="0">
                <a:solidFill>
                  <a:schemeClr val="bg1"/>
                </a:solidFill>
              </a:rPr>
              <a:t> </a:t>
            </a:r>
            <a:endParaRPr lang="en-US" altLang="zh-TW" sz="28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index.htm</a:t>
            </a:r>
            <a:r>
              <a:rPr lang="en-US" altLang="zh-TW" b="1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l </a:t>
            </a:r>
            <a:r>
              <a:rPr lang="en-US" altLang="zh-TW" b="1" kern="0" spc="-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../</a:t>
            </a:r>
            <a:r>
              <a:rPr lang="en-US" altLang="zh-TW" b="1" kern="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course/hom</a:t>
            </a:r>
            <a:r>
              <a:rPr lang="en-US" altLang="zh-TW" b="1" kern="0" spc="-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400" b="1" kern="0" spc="-1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TW" b="1" kern="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html</a:t>
            </a:r>
            <a:endParaRPr lang="en-US" altLang="zh-TW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77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 smtClean="0">
                <a:solidFill>
                  <a:srgbClr val="FF0000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FF0000"/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 smtClean="0">
                <a:solidFill>
                  <a:srgbClr val="FF0000"/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FF0000"/>
                </a:solidFill>
              </a:rPr>
              <a:t>Mostly because less popular</a:t>
            </a:r>
          </a:p>
          <a:p>
            <a:pPr eaLnBrk="1" hangingPunct="1"/>
            <a:r>
              <a:rPr lang="en-US" altLang="zh-TW" sz="3600" dirty="0" smtClean="0">
                <a:solidFill>
                  <a:srgbClr val="FF0000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FF0000"/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 smtClean="0">
                <a:solidFill>
                  <a:srgbClr val="FF0000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FF0000"/>
                </a:solidFill>
              </a:rPr>
              <a:t>Servers, laboratories, embedded systems, low budget systems (because it is free)</a:t>
            </a:r>
          </a:p>
        </p:txBody>
      </p:sp>
    </p:spTree>
    <p:extLst>
      <p:ext uri="{BB962C8B-B14F-4D97-AF65-F5344CB8AC3E}">
        <p14:creationId xmlns:p14="http://schemas.microsoft.com/office/powerpoint/2010/main" val="2098648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TW" dirty="0" smtClean="0"/>
              <a:t>To copy multiple files, do the following.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The final argument must be a directory (otherwise it would not make sense):</a:t>
            </a:r>
            <a:b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zh-TW" sz="500" dirty="0" smtClean="0"/>
              <a:t/>
            </a:r>
            <a:br>
              <a:rPr lang="en-US" altLang="zh-TW" sz="500" dirty="0" smtClean="0"/>
            </a:br>
            <a:endParaRPr lang="en-US" altLang="zh-TW" sz="3100" b="1" dirty="0" smtClean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altLang="zh-TW" b="1" kern="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kern="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f1 f2 </a:t>
            </a:r>
            <a:r>
              <a:rPr lang="en-US" altLang="zh-TW" b="1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otherfile</a:t>
            </a:r>
            <a:r>
              <a:rPr lang="en-US" altLang="zh-TW" b="1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 ../course/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77097" y="1956353"/>
            <a:ext cx="5301168" cy="2427098"/>
            <a:chOff x="1777097" y="1956353"/>
            <a:chExt cx="5301168" cy="2427098"/>
          </a:xfrm>
        </p:grpSpPr>
        <p:sp>
          <p:nvSpPr>
            <p:cNvPr id="2" name="Arc 1"/>
            <p:cNvSpPr/>
            <p:nvPr/>
          </p:nvSpPr>
          <p:spPr bwMode="auto">
            <a:xfrm rot="197845">
              <a:off x="2636157" y="2440938"/>
              <a:ext cx="4111417" cy="1695450"/>
            </a:xfrm>
            <a:prstGeom prst="arc">
              <a:avLst>
                <a:gd name="adj1" fmla="val 374671"/>
                <a:gd name="adj2" fmla="val 10104347"/>
              </a:avLst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1" name="Arc 10"/>
            <p:cNvSpPr/>
            <p:nvPr/>
          </p:nvSpPr>
          <p:spPr bwMode="auto">
            <a:xfrm rot="197845">
              <a:off x="3847267" y="2478423"/>
              <a:ext cx="2755996" cy="1375151"/>
            </a:xfrm>
            <a:prstGeom prst="arc">
              <a:avLst>
                <a:gd name="adj1" fmla="val 1157682"/>
                <a:gd name="adj2" fmla="val 9156200"/>
              </a:avLst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97845">
              <a:off x="1777097" y="1956353"/>
              <a:ext cx="5301168" cy="2427098"/>
            </a:xfrm>
            <a:prstGeom prst="arc">
              <a:avLst>
                <a:gd name="adj1" fmla="val 374671"/>
                <a:gd name="adj2" fmla="val 9981983"/>
              </a:avLst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368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ces are wi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36" y="4780472"/>
            <a:ext cx="2077528" cy="20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10068E"/>
                </a:solidFill>
              </a:rPr>
              <a:t>Specifying filenames with </a:t>
            </a:r>
            <a:r>
              <a:rPr lang="en-US" altLang="zh-TW" i="1" dirty="0" smtClean="0">
                <a:solidFill>
                  <a:srgbClr val="FF0000"/>
                </a:solidFill>
              </a:rPr>
              <a:t>Wildcards</a:t>
            </a:r>
            <a:endParaRPr lang="zh-TW" altLang="en-US" i="1" dirty="0" smtClean="0">
              <a:solidFill>
                <a:srgbClr val="FF0000"/>
              </a:solidFill>
            </a:endParaRPr>
          </a:p>
        </p:txBody>
      </p:sp>
      <p:sp>
        <p:nvSpPr>
          <p:cNvPr id="57347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Wildcards (</a:t>
            </a:r>
            <a:r>
              <a:rPr lang="zh-TW" altLang="en-US" sz="2800" dirty="0"/>
              <a:t>萬用字元</a:t>
            </a:r>
            <a:r>
              <a:rPr lang="en-US" altLang="zh-TW" dirty="0" smtClean="0"/>
              <a:t>) are special symbols </a:t>
            </a:r>
            <a:br>
              <a:rPr lang="en-US" altLang="zh-TW" dirty="0" smtClean="0"/>
            </a:br>
            <a:r>
              <a:rPr lang="en-US" altLang="zh-TW" dirty="0" smtClean="0"/>
              <a:t>that can substitute for multiple things.</a:t>
            </a:r>
          </a:p>
          <a:p>
            <a:pPr>
              <a:defRPr/>
            </a:pPr>
            <a:r>
              <a:rPr lang="en-US" altLang="zh-TW" dirty="0" smtClean="0"/>
              <a:t>The term comes from poker terminology 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sz="2800" dirty="0" smtClean="0"/>
              <a:t>撲克術語</a:t>
            </a:r>
            <a:r>
              <a:rPr lang="en-US" altLang="zh-TW" dirty="0" smtClean="0"/>
              <a:t>):</a:t>
            </a:r>
          </a:p>
          <a:p>
            <a:pPr lvl="1">
              <a:defRPr/>
            </a:pPr>
            <a:r>
              <a:rPr lang="en-US" altLang="zh-TW" dirty="0"/>
              <a:t>T</a:t>
            </a:r>
            <a:r>
              <a:rPr lang="en-US" altLang="zh-TW" dirty="0" smtClean="0"/>
              <a:t>he joker can be substituted for any card you want – it is actually called a “wildcard”.</a:t>
            </a:r>
          </a:p>
          <a:p>
            <a:pPr>
              <a:defRPr/>
            </a:pPr>
            <a:r>
              <a:rPr lang="en-US" altLang="zh-TW" dirty="0" smtClean="0"/>
              <a:t>In UNIX, there 2 normal wildcard symbols: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pc="-20" dirty="0" smtClean="0">
                <a:solidFill>
                  <a:srgbClr val="068E26"/>
                </a:solidFill>
              </a:rPr>
              <a:t>?</a:t>
            </a:r>
            <a:r>
              <a:rPr lang="en-US" altLang="zh-TW" sz="2000" spc="-20" dirty="0" smtClean="0"/>
              <a:t> </a:t>
            </a:r>
            <a:r>
              <a:rPr lang="en-US" altLang="zh-TW" sz="2000" b="1" spc="-20" baseline="30000" dirty="0" smtClean="0"/>
              <a:t>–</a:t>
            </a:r>
            <a:r>
              <a:rPr lang="en-US" altLang="zh-TW" sz="2000" spc="-20" dirty="0" smtClean="0"/>
              <a:t> </a:t>
            </a:r>
            <a:r>
              <a:rPr lang="en-US" altLang="zh-TW" spc="-40" dirty="0" smtClean="0"/>
              <a:t>Fills the place of any one character (like the joker)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z="800" dirty="0" smtClean="0"/>
              <a:t> </a:t>
            </a:r>
            <a:r>
              <a:rPr lang="en-US" altLang="zh-TW" dirty="0" smtClean="0">
                <a:solidFill>
                  <a:srgbClr val="068E26"/>
                </a:solidFill>
              </a:rPr>
              <a:t>*</a:t>
            </a:r>
            <a:r>
              <a:rPr lang="en-US" altLang="zh-TW" sz="600" dirty="0" smtClean="0">
                <a:solidFill>
                  <a:srgbClr val="068E26"/>
                </a:solidFill>
              </a:rPr>
              <a:t> </a:t>
            </a:r>
            <a:r>
              <a:rPr lang="en-US" altLang="zh-TW" sz="2000" dirty="0" smtClean="0"/>
              <a:t> </a:t>
            </a:r>
            <a:r>
              <a:rPr lang="en-US" altLang="zh-TW" sz="2000" b="1" baseline="30000" dirty="0" smtClean="0"/>
              <a:t>–</a:t>
            </a:r>
            <a:r>
              <a:rPr lang="en-US" altLang="zh-TW" sz="2000" dirty="0" smtClean="0"/>
              <a:t> </a:t>
            </a:r>
            <a:r>
              <a:rPr lang="en-US" altLang="zh-TW" spc="-30" dirty="0" smtClean="0"/>
              <a:t>Fills the place </a:t>
            </a:r>
            <a:r>
              <a:rPr lang="en-US" altLang="zh-TW" dirty="0" smtClean="0"/>
              <a:t>of any number of characters    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800" dirty="0" smtClean="0"/>
              <a:t> </a:t>
            </a:r>
            <a:r>
              <a:rPr lang="en-US" altLang="zh-TW" dirty="0" smtClean="0"/>
              <a:t>(including zero)</a:t>
            </a:r>
          </a:p>
        </p:txBody>
      </p:sp>
    </p:spTree>
    <p:extLst>
      <p:ext uri="{BB962C8B-B14F-4D97-AF65-F5344CB8AC3E}">
        <p14:creationId xmlns:p14="http://schemas.microsoft.com/office/powerpoint/2010/main" val="1158154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10068E"/>
                </a:solidFill>
              </a:rPr>
              <a:t>Specifying filenames with </a:t>
            </a:r>
            <a:r>
              <a:rPr lang="en-US" altLang="zh-TW" i="1" dirty="0" smtClean="0">
                <a:solidFill>
                  <a:srgbClr val="FF0000"/>
                </a:solidFill>
              </a:rPr>
              <a:t>Wildcards</a:t>
            </a:r>
            <a:endParaRPr lang="zh-TW" altLang="en-US" i="1" dirty="0" smtClean="0">
              <a:solidFill>
                <a:srgbClr val="FF0000"/>
              </a:solidFill>
            </a:endParaRPr>
          </a:p>
        </p:txBody>
      </p:sp>
      <p:sp>
        <p:nvSpPr>
          <p:cNvPr id="57347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Wildcards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萬用字元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) are special symbols </a:t>
            </a:r>
            <a:b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that can substitute for multiple things.</a:t>
            </a:r>
          </a:p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The term comes from poker terminology </a:t>
            </a:r>
            <a:b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撲克術</a:t>
            </a:r>
            <a:r>
              <a:rPr lang="zh-TW" altLang="en-US" sz="2800" dirty="0" smtClean="0">
                <a:solidFill>
                  <a:schemeClr val="bg1">
                    <a:lumMod val="75000"/>
                  </a:schemeClr>
                </a:solidFill>
              </a:rPr>
              <a:t>語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):</a:t>
            </a:r>
          </a:p>
          <a:p>
            <a:pPr lvl="1">
              <a:defRPr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he joker can be substituted for any card you want – it is actually called a “wildcard”.</a:t>
            </a:r>
          </a:p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In UNIX, there 2 normal wildcard symbols: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pc="-20" dirty="0" smtClean="0">
                <a:solidFill>
                  <a:srgbClr val="068E26"/>
                </a:solidFill>
              </a:rPr>
              <a:t>?</a:t>
            </a:r>
            <a:r>
              <a:rPr lang="en-US" altLang="zh-TW" sz="2000" spc="-20" dirty="0" smtClean="0"/>
              <a:t> </a:t>
            </a:r>
            <a:r>
              <a:rPr lang="en-US" altLang="zh-TW" sz="2000" b="1" spc="-20" baseline="300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altLang="zh-TW" sz="2000" spc="-2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pc="-40" dirty="0" smtClean="0">
                <a:solidFill>
                  <a:schemeClr val="bg1">
                    <a:lumMod val="75000"/>
                  </a:schemeClr>
                </a:solidFill>
              </a:rPr>
              <a:t>Fills the place of </a:t>
            </a:r>
            <a:r>
              <a:rPr lang="en-US" altLang="zh-TW" spc="-40" dirty="0" smtClean="0"/>
              <a:t>any one character </a:t>
            </a:r>
            <a:r>
              <a:rPr lang="en-US" altLang="zh-TW" spc="-40" dirty="0" smtClean="0">
                <a:solidFill>
                  <a:schemeClr val="bg1">
                    <a:lumMod val="75000"/>
                  </a:schemeClr>
                </a:solidFill>
              </a:rPr>
              <a:t>(like the joker)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z="800" dirty="0" smtClean="0"/>
              <a:t> </a:t>
            </a:r>
            <a:r>
              <a:rPr lang="en-US" altLang="zh-TW" dirty="0" smtClean="0">
                <a:solidFill>
                  <a:srgbClr val="6BF98D"/>
                </a:solidFill>
              </a:rPr>
              <a:t>*</a:t>
            </a:r>
            <a:r>
              <a:rPr lang="en-US" altLang="zh-TW" sz="600" dirty="0" smtClean="0">
                <a:solidFill>
                  <a:srgbClr val="068E26"/>
                </a:solidFill>
              </a:rPr>
              <a:t> </a:t>
            </a:r>
            <a:r>
              <a:rPr lang="en-US" altLang="zh-TW" sz="2000" dirty="0" smtClean="0"/>
              <a:t> </a:t>
            </a:r>
            <a:r>
              <a:rPr lang="en-US" altLang="zh-TW" sz="2000" b="1" baseline="300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altLang="zh-TW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pc="-30" dirty="0" smtClean="0">
                <a:solidFill>
                  <a:schemeClr val="bg1">
                    <a:lumMod val="75000"/>
                  </a:schemeClr>
                </a:solidFill>
              </a:rPr>
              <a:t>Fills the place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of any number of characters    </a:t>
            </a:r>
            <a:b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(including zero)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371600" y="2781300"/>
            <a:ext cx="5562600" cy="1676400"/>
          </a:xfrm>
          <a:prstGeom prst="wedgeRoundRectCallout">
            <a:avLst>
              <a:gd name="adj1" fmla="val 20309"/>
              <a:gd name="adj2" fmla="val 106307"/>
              <a:gd name="adj3" fmla="val 16667"/>
            </a:avLst>
          </a:prstGeom>
          <a:solidFill>
            <a:srgbClr val="FFD6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You can restrict the</a:t>
            </a:r>
            <a:r>
              <a:rPr kumimoji="1" lang="en-US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wildcard to</a:t>
            </a: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match only a subset of characters with </a:t>
            </a:r>
            <a:r>
              <a:rPr kumimoji="1" lang="en-US" sz="3200" b="1" i="0" u="none" strike="noStrike" cap="none" normalizeH="0" baseline="0" dirty="0" smtClean="0">
                <a:ln>
                  <a:noFill/>
                </a:ln>
                <a:solidFill>
                  <a:srgbClr val="068E26"/>
                </a:solidFill>
                <a:effectLst/>
                <a:latin typeface="Arial" charset="0"/>
                <a:ea typeface="新細明體" pitchFamily="18" charset="-120"/>
              </a:rPr>
              <a:t>[</a:t>
            </a: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rgbClr val="DAA600"/>
                </a:solidFill>
                <a:effectLst/>
                <a:latin typeface="Arial" charset="0"/>
                <a:ea typeface="新細明體" pitchFamily="18" charset="-120"/>
              </a:rPr>
              <a:t>..</a:t>
            </a:r>
            <a:r>
              <a:rPr kumimoji="1" lang="en-US" sz="3200" b="0" i="0" u="none" strike="noStrike" cap="none" normalizeH="0" dirty="0" smtClean="0">
                <a:ln>
                  <a:noFill/>
                </a:ln>
                <a:solidFill>
                  <a:srgbClr val="DAA600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r>
              <a:rPr kumimoji="1" lang="en-US" sz="3200" b="1" i="0" u="none" strike="noStrike" cap="none" normalizeH="0" dirty="0" smtClean="0">
                <a:ln>
                  <a:noFill/>
                </a:ln>
                <a:solidFill>
                  <a:srgbClr val="068E26"/>
                </a:solidFill>
                <a:effectLst/>
                <a:latin typeface="Arial" charset="0"/>
                <a:ea typeface="新細明體" pitchFamily="18" charset="-120"/>
              </a:rPr>
              <a:t>]</a:t>
            </a:r>
            <a:r>
              <a:rPr kumimoji="1" lang="en-US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8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 * and ?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100" b="1" dirty="0" smtClean="0">
                <a:solidFill>
                  <a:schemeClr val="tx2"/>
                </a:solidFill>
                <a:latin typeface="Andale Mono" pitchFamily="49" charset="0"/>
              </a:rPr>
              <a:t>ls a*</a:t>
            </a:r>
            <a:r>
              <a:rPr lang="en-US" altLang="zh-TW" sz="3100" dirty="0" smtClean="0"/>
              <a:t> </a:t>
            </a:r>
            <a:r>
              <a:rPr lang="en-US" altLang="zh-TW" sz="3100" dirty="0"/>
              <a:t>- All </a:t>
            </a:r>
            <a:r>
              <a:rPr lang="en-US" altLang="zh-TW" sz="3100" dirty="0" smtClean="0"/>
              <a:t>files starting with 'a' </a:t>
            </a:r>
          </a:p>
          <a:p>
            <a:pPr eaLnBrk="1" hangingPunct="1"/>
            <a:r>
              <a:rPr lang="en-US" altLang="zh-TW" sz="3100" b="1" dirty="0" smtClean="0">
                <a:solidFill>
                  <a:schemeClr val="tx2"/>
                </a:solidFill>
                <a:latin typeface="Andale Mono" pitchFamily="49" charset="0"/>
              </a:rPr>
              <a:t>ls *a*</a:t>
            </a:r>
            <a:r>
              <a:rPr lang="en-US" altLang="zh-TW" sz="3100" dirty="0" smtClean="0"/>
              <a:t> </a:t>
            </a:r>
            <a:r>
              <a:rPr lang="en-US" altLang="zh-TW" sz="3100" dirty="0"/>
              <a:t>- All </a:t>
            </a:r>
            <a:r>
              <a:rPr lang="en-US" altLang="zh-TW" sz="3100" dirty="0" smtClean="0"/>
              <a:t>filenames with 'a' in them </a:t>
            </a:r>
          </a:p>
          <a:p>
            <a:pPr eaLnBrk="1" hangingPunct="1"/>
            <a:r>
              <a:rPr lang="en-US" altLang="zh-TW" sz="3100" b="1" dirty="0" smtClean="0">
                <a:solidFill>
                  <a:schemeClr val="tx2"/>
                </a:solidFill>
                <a:latin typeface="Andale Mono" pitchFamily="49" charset="0"/>
              </a:rPr>
              <a:t>ls *a*html</a:t>
            </a:r>
            <a:r>
              <a:rPr lang="en-US" altLang="zh-TW" sz="2000" dirty="0" smtClean="0"/>
              <a:t> </a:t>
            </a:r>
            <a:r>
              <a:rPr lang="en-US" altLang="zh-TW" sz="3100" dirty="0" smtClean="0"/>
              <a:t>- </a:t>
            </a:r>
            <a:r>
              <a:rPr lang="en-US" altLang="zh-TW" sz="3100" dirty="0"/>
              <a:t>All </a:t>
            </a:r>
            <a:r>
              <a:rPr lang="en-US" altLang="zh-TW" sz="3100" dirty="0" smtClean="0"/>
              <a:t>filenames with 'a' in them and ending with html</a:t>
            </a:r>
          </a:p>
          <a:p>
            <a:pPr eaLnBrk="1" hangingPunct="1"/>
            <a:r>
              <a:rPr lang="en-US" altLang="zh-TW" sz="3100" b="1" dirty="0" smtClean="0">
                <a:solidFill>
                  <a:schemeClr val="tx2"/>
                </a:solidFill>
                <a:latin typeface="Andale Mono" pitchFamily="49" charset="0"/>
              </a:rPr>
              <a:t>ls ?????</a:t>
            </a:r>
            <a:r>
              <a:rPr lang="en-US" altLang="zh-TW" sz="3100" dirty="0" smtClean="0"/>
              <a:t> - All 5 character filenames </a:t>
            </a:r>
          </a:p>
        </p:txBody>
      </p:sp>
    </p:spTree>
    <p:extLst>
      <p:ext uri="{BB962C8B-B14F-4D97-AF65-F5344CB8AC3E}">
        <p14:creationId xmlns:p14="http://schemas.microsoft.com/office/powerpoint/2010/main" val="2981580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The […] and [^…] Wildcards</a:t>
            </a:r>
            <a:endParaRPr lang="en-US" altLang="zh-TW" b="1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100" b="1" dirty="0" smtClean="0">
                <a:solidFill>
                  <a:schemeClr val="tx2"/>
                </a:solidFill>
                <a:latin typeface="Andale Mono" pitchFamily="49" charset="0"/>
              </a:rPr>
              <a:t>ls [</a:t>
            </a:r>
            <a:r>
              <a:rPr lang="en-US" altLang="zh-TW" sz="3100" b="1" dirty="0" err="1" smtClean="0">
                <a:solidFill>
                  <a:schemeClr val="tx2"/>
                </a:solidFill>
                <a:latin typeface="Andale Mono" pitchFamily="49" charset="0"/>
              </a:rPr>
              <a:t>abc</a:t>
            </a:r>
            <a:r>
              <a:rPr lang="en-US" altLang="zh-TW" sz="3100" b="1" dirty="0" smtClean="0">
                <a:solidFill>
                  <a:schemeClr val="tx2"/>
                </a:solidFill>
                <a:latin typeface="Andale Mono" pitchFamily="49" charset="0"/>
              </a:rPr>
              <a:t>]*</a:t>
            </a:r>
            <a:r>
              <a:rPr lang="en-US" altLang="zh-TW" sz="3100" dirty="0" smtClean="0"/>
              <a:t> - All filenames starting with a, b, or c </a:t>
            </a:r>
          </a:p>
          <a:p>
            <a:pPr eaLnBrk="1" hangingPunct="1"/>
            <a:r>
              <a:rPr lang="en-US" altLang="zh-TW" sz="3100" b="1" dirty="0" smtClean="0">
                <a:solidFill>
                  <a:schemeClr val="tx2"/>
                </a:solidFill>
                <a:latin typeface="Andale Mono" pitchFamily="49" charset="0"/>
              </a:rPr>
              <a:t>ls [a-c]*</a:t>
            </a:r>
            <a:r>
              <a:rPr lang="en-US" altLang="zh-TW" sz="3100" dirty="0" smtClean="0"/>
              <a:t> - Same as above but done as a range </a:t>
            </a:r>
          </a:p>
          <a:p>
            <a:pPr eaLnBrk="1" hangingPunct="1"/>
            <a:r>
              <a:rPr lang="en-US" altLang="zh-TW" sz="3100" b="1" dirty="0" smtClean="0">
                <a:solidFill>
                  <a:schemeClr val="tx2"/>
                </a:solidFill>
                <a:latin typeface="Andale Mono" pitchFamily="49" charset="0"/>
              </a:rPr>
              <a:t>ls [^a-c]*</a:t>
            </a:r>
            <a:r>
              <a:rPr lang="en-US" altLang="zh-TW" sz="3100" dirty="0" smtClean="0"/>
              <a:t> - All filenames not starting with a, b, or c </a:t>
            </a:r>
          </a:p>
        </p:txBody>
      </p:sp>
    </p:spTree>
    <p:extLst>
      <p:ext uri="{BB962C8B-B14F-4D97-AF65-F5344CB8AC3E}">
        <p14:creationId xmlns:p14="http://schemas.microsoft.com/office/powerpoint/2010/main" val="463954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ls f*</a:t>
            </a:r>
            <a:r>
              <a:rPr lang="en-US" altLang="zh-TW" sz="2600" dirty="0" smtClean="0">
                <a:solidFill>
                  <a:srgbClr val="FF0000"/>
                </a:solidFill>
              </a:rPr>
              <a:t>  </a:t>
            </a:r>
            <a:br>
              <a:rPr lang="en-US" altLang="zh-TW" sz="2600" dirty="0" smtClean="0">
                <a:solidFill>
                  <a:srgbClr val="FF0000"/>
                </a:solidFill>
              </a:rPr>
            </a:br>
            <a:r>
              <a:rPr lang="en-US" altLang="zh-TW" sz="2600" dirty="0" smtClean="0"/>
              <a:t>and get:</a:t>
            </a:r>
            <a:br>
              <a:rPr lang="en-US" altLang="zh-TW" sz="2600" dirty="0" smtClean="0"/>
            </a:br>
            <a:r>
              <a:rPr lang="en-US" altLang="zh-TW" sz="2600" dirty="0" smtClean="0"/>
              <a:t> </a:t>
            </a:r>
            <a:r>
              <a:rPr lang="en-US" altLang="zh-TW" sz="2600" dirty="0" smtClean="0">
                <a:solidFill>
                  <a:srgbClr val="0066CC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This tells us that three files in our current directory begin with an “f”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 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 smtClean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: target `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funfile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’ is not a directory</a:t>
            </a:r>
            <a:endParaRPr lang="en-US" altLang="zh-TW" sz="27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 smtClean="0">
                <a:solidFill>
                  <a:schemeClr val="bg1"/>
                </a:solidFill>
              </a:rPr>
              <a:t>We want to understand what just happened. The UNIX operating system has replaced each </a:t>
            </a:r>
            <a:r>
              <a:rPr lang="en-US" altLang="zh-TW" sz="2600" dirty="0" smtClean="0">
                <a:solidFill>
                  <a:schemeClr val="bg1"/>
                </a:solidFill>
              </a:rPr>
              <a:t>f* with what it really is</a:t>
            </a:r>
          </a:p>
        </p:txBody>
      </p:sp>
      <p:sp>
        <p:nvSpPr>
          <p:cNvPr id="60420" name="Rectangle 8"/>
          <p:cNvSpPr>
            <a:spLocks noChangeArrowheads="1"/>
          </p:cNvSpPr>
          <p:nvPr/>
        </p:nvSpPr>
        <p:spPr bwMode="auto">
          <a:xfrm>
            <a:off x="596900" y="1987550"/>
            <a:ext cx="28321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66CC"/>
                </a:solidFill>
              </a:rPr>
              <a:t>file1   file2   funfile</a:t>
            </a:r>
            <a:endParaRPr lang="zh-TW" altLang="en-US" sz="260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55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ls f*</a:t>
            </a:r>
            <a:r>
              <a:rPr lang="en-US" altLang="zh-TW" sz="2600" dirty="0" smtClean="0"/>
              <a:t>  </a:t>
            </a:r>
            <a:br>
              <a:rPr lang="en-US" altLang="zh-TW" sz="2600" dirty="0" smtClean="0"/>
            </a:br>
            <a:r>
              <a:rPr lang="en-US" altLang="zh-TW" sz="2600" dirty="0" smtClean="0"/>
              <a:t>and get:</a:t>
            </a:r>
            <a:br>
              <a:rPr lang="en-US" altLang="zh-TW" sz="2600" dirty="0" smtClean="0"/>
            </a:br>
            <a:r>
              <a:rPr lang="en-US" altLang="zh-TW" sz="2600" dirty="0" smtClean="0"/>
              <a:t> </a:t>
            </a:r>
            <a:endParaRPr lang="en-US" altLang="zh-TW" sz="2600" dirty="0" smtClean="0">
              <a:solidFill>
                <a:srgbClr val="0066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/>
              <a:t>This tells us that three files in our current directory begin with an </a:t>
            </a:r>
            <a:r>
              <a:rPr lang="en-US" altLang="zh-TW" sz="2600" spc="100" dirty="0"/>
              <a:t>“</a:t>
            </a:r>
            <a:r>
              <a:rPr lang="en-US" altLang="zh-TW" sz="2600" spc="200" dirty="0"/>
              <a:t>f</a:t>
            </a:r>
            <a:r>
              <a:rPr lang="en-US" altLang="zh-TW" sz="2600" spc="-200" dirty="0"/>
              <a:t>”</a:t>
            </a:r>
            <a:r>
              <a:rPr lang="en-US" altLang="zh-TW" sz="26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 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 smtClean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: target `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funfile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’ is not a directory</a:t>
            </a:r>
            <a:endParaRPr lang="en-US" altLang="zh-TW" sz="27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 smtClean="0">
                <a:solidFill>
                  <a:schemeClr val="bg1"/>
                </a:solidFill>
              </a:rPr>
              <a:t>We want to understand what just happened. The UNIX operating system has replaced each f* with what it really is</a:t>
            </a:r>
          </a:p>
        </p:txBody>
      </p:sp>
      <p:sp>
        <p:nvSpPr>
          <p:cNvPr id="61444" name="Rectangle 8"/>
          <p:cNvSpPr>
            <a:spLocks noChangeArrowheads="1"/>
          </p:cNvSpPr>
          <p:nvPr/>
        </p:nvSpPr>
        <p:spPr bwMode="auto">
          <a:xfrm>
            <a:off x="596900" y="1987550"/>
            <a:ext cx="28321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66CC"/>
                </a:solidFill>
              </a:rPr>
              <a:t>file1   file2   funfile</a:t>
            </a:r>
            <a:endParaRPr lang="zh-TW" altLang="en-US" sz="260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8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f*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rgbClr val="FF0000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: target `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funfile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’ is not a directory</a:t>
            </a:r>
            <a:endParaRPr lang="en-US" altLang="zh-TW" sz="2700" dirty="0" smtClean="0">
              <a:solidFill>
                <a:srgbClr val="0066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 smtClean="0">
                <a:solidFill>
                  <a:schemeClr val="bg1"/>
                </a:solidFill>
              </a:rPr>
              <a:t>We want to understand what just happened. The UNIX operating system has replaced each f* with what it really is</a:t>
            </a:r>
          </a:p>
        </p:txBody>
      </p:sp>
      <p:sp>
        <p:nvSpPr>
          <p:cNvPr id="62468" name="Rectangle 8"/>
          <p:cNvSpPr>
            <a:spLocks noChangeArrowheads="1"/>
          </p:cNvSpPr>
          <p:nvPr/>
        </p:nvSpPr>
        <p:spPr bwMode="auto">
          <a:xfrm>
            <a:off x="596900" y="1987550"/>
            <a:ext cx="28321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B2B2B2"/>
                </a:solidFill>
              </a:rPr>
              <a:t>file1   file2   funfile</a:t>
            </a:r>
            <a:endParaRPr lang="zh-TW" altLang="en-US" sz="260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05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f*</a:t>
            </a:r>
            <a:r>
              <a:rPr lang="en-US" altLang="zh-TW" sz="2600" dirty="0" smtClean="0"/>
              <a:t>  </a:t>
            </a:r>
            <a:br>
              <a:rPr lang="en-US" altLang="zh-TW" sz="2600" dirty="0" smtClean="0"/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rgbClr val="FF0000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: target `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funfile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’ is not a directory</a:t>
            </a:r>
            <a:endParaRPr lang="en-US" altLang="zh-TW" sz="2700" dirty="0" smtClean="0">
              <a:solidFill>
                <a:srgbClr val="0066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u="sng" dirty="0" smtClean="0"/>
              <a:t>We want to understand what just happened</a:t>
            </a:r>
            <a:r>
              <a:rPr lang="en-US" altLang="zh-TW" sz="2700" dirty="0" smtClean="0"/>
              <a:t>. </a:t>
            </a:r>
            <a:r>
              <a:rPr lang="en-US" altLang="zh-TW" sz="2700" dirty="0" smtClean="0">
                <a:solidFill>
                  <a:schemeClr val="bg1"/>
                </a:solidFill>
              </a:rPr>
              <a:t>The UNIX operating system has replaced each f* with what it really is</a:t>
            </a:r>
          </a:p>
        </p:txBody>
      </p:sp>
      <p:sp>
        <p:nvSpPr>
          <p:cNvPr id="63492" name="Rectangle 8"/>
          <p:cNvSpPr>
            <a:spLocks noChangeArrowheads="1"/>
          </p:cNvSpPr>
          <p:nvPr/>
        </p:nvSpPr>
        <p:spPr bwMode="auto">
          <a:xfrm>
            <a:off x="596900" y="1987550"/>
            <a:ext cx="28321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B2B2B2"/>
                </a:solidFill>
              </a:rPr>
              <a:t>file1   file2   funfile</a:t>
            </a:r>
            <a:endParaRPr lang="zh-TW" altLang="en-US" sz="2600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079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f*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r>
              <a:rPr lang="en-US" altLang="zh-TW" sz="2600" dirty="0" smtClean="0"/>
              <a:t/>
            </a:r>
            <a:br>
              <a:rPr lang="en-US" altLang="zh-TW" sz="2600" dirty="0" smtClean="0"/>
            </a:br>
            <a:r>
              <a:rPr lang="en-US" altLang="zh-TW" sz="2600" dirty="0" smtClean="0">
                <a:solidFill>
                  <a:srgbClr val="0066CC"/>
                </a:solidFill>
              </a:rPr>
              <a:t>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 smtClean="0">
                <a:solidFill>
                  <a:srgbClr val="B2B2B2"/>
                </a:solidFill>
              </a:rPr>
              <a:t>“</a:t>
            </a:r>
            <a:r>
              <a:rPr lang="en-US" altLang="zh-TW" sz="2600" spc="200" dirty="0" smtClean="0">
                <a:solidFill>
                  <a:srgbClr val="B2B2B2"/>
                </a:solidFill>
              </a:rPr>
              <a:t>f</a:t>
            </a:r>
            <a:r>
              <a:rPr lang="en-US" altLang="zh-TW" sz="2600" spc="-200" dirty="0" smtClean="0">
                <a:solidFill>
                  <a:srgbClr val="B2B2B2"/>
                </a:solidFill>
              </a:rPr>
              <a:t>”</a:t>
            </a:r>
            <a:r>
              <a:rPr lang="en-US" altLang="zh-TW" sz="2600" dirty="0" smtClean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tx2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 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tx2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: target `</a:t>
            </a:r>
            <a:r>
              <a:rPr lang="en-US" altLang="zh-TW" sz="2600" b="1" dirty="0" err="1" smtClean="0">
                <a:solidFill>
                  <a:schemeClr val="tx2"/>
                </a:solidFill>
                <a:latin typeface="Andale Mono" pitchFamily="49" charset="0"/>
              </a:rPr>
              <a:t>funfile</a:t>
            </a: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’ is not a directory</a:t>
            </a:r>
            <a:endParaRPr lang="en-US" altLang="zh-TW" sz="27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 smtClean="0">
                <a:solidFill>
                  <a:srgbClr val="B2B2B2"/>
                </a:solidFill>
              </a:rPr>
              <a:t>We want to understand what just happened.</a:t>
            </a:r>
            <a:r>
              <a:rPr lang="en-US" altLang="zh-TW" sz="2700" dirty="0" smtClean="0"/>
              <a:t> </a:t>
            </a:r>
            <a:br>
              <a:rPr lang="en-US" altLang="zh-TW" sz="2700" dirty="0" smtClean="0"/>
            </a:br>
            <a:r>
              <a:rPr lang="en-US" altLang="zh-TW" sz="2700" dirty="0" smtClean="0"/>
              <a:t>The UNIX operating system has replaced each </a:t>
            </a:r>
            <a:r>
              <a:rPr lang="en-US" altLang="zh-TW" sz="2600" dirty="0" smtClean="0">
                <a:solidFill>
                  <a:srgbClr val="FF0000"/>
                </a:solidFill>
              </a:rPr>
              <a:t>f*</a:t>
            </a:r>
            <a:r>
              <a:rPr lang="en-US" altLang="zh-TW" sz="2600" dirty="0" smtClean="0"/>
              <a:t> </a:t>
            </a:r>
            <a:br>
              <a:rPr lang="en-US" altLang="zh-TW" sz="2600" dirty="0" smtClean="0"/>
            </a:br>
            <a:r>
              <a:rPr lang="en-US" altLang="zh-TW" sz="2600" dirty="0" smtClean="0"/>
              <a:t>with what it really </a:t>
            </a:r>
            <a:r>
              <a:rPr lang="en-US" altLang="zh-TW" sz="2600" dirty="0" smtClean="0">
                <a:solidFill>
                  <a:srgbClr val="0066CC"/>
                </a:solidFill>
              </a:rPr>
              <a:t>is</a:t>
            </a:r>
            <a:r>
              <a:rPr lang="en-US" altLang="zh-TW" sz="2600" dirty="0" smtClean="0"/>
              <a:t>.</a:t>
            </a:r>
          </a:p>
        </p:txBody>
      </p:sp>
      <p:sp>
        <p:nvSpPr>
          <p:cNvPr id="64516" name="Line 4"/>
          <p:cNvSpPr>
            <a:spLocks noChangeShapeType="1"/>
          </p:cNvSpPr>
          <p:nvPr/>
        </p:nvSpPr>
        <p:spPr bwMode="auto">
          <a:xfrm flipH="1" flipV="1">
            <a:off x="1447800" y="4000500"/>
            <a:ext cx="624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7" name="Line 5"/>
          <p:cNvSpPr>
            <a:spLocks noChangeShapeType="1"/>
          </p:cNvSpPr>
          <p:nvPr/>
        </p:nvSpPr>
        <p:spPr bwMode="auto">
          <a:xfrm flipH="1" flipV="1">
            <a:off x="1981200" y="4000500"/>
            <a:ext cx="57912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 flipH="1" flipV="1">
            <a:off x="1676400" y="2400300"/>
            <a:ext cx="1600200" cy="35052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9" name="Oval 7"/>
          <p:cNvSpPr>
            <a:spLocks noChangeArrowheads="1"/>
          </p:cNvSpPr>
          <p:nvPr/>
        </p:nvSpPr>
        <p:spPr bwMode="auto">
          <a:xfrm>
            <a:off x="457200" y="1943100"/>
            <a:ext cx="2971800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596900" y="1987550"/>
            <a:ext cx="28321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66CC"/>
                </a:solidFill>
              </a:rPr>
              <a:t>file1   file2   funfile</a:t>
            </a:r>
            <a:endParaRPr lang="zh-TW" altLang="en-US" sz="260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27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 smtClean="0">
                <a:solidFill>
                  <a:srgbClr val="FF0000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BFBFBF"/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 smtClean="0">
                <a:solidFill>
                  <a:srgbClr val="BFBFBF"/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BFBFBF"/>
                </a:solidFill>
              </a:rPr>
              <a:t>Mostly because less popular</a:t>
            </a:r>
          </a:p>
          <a:p>
            <a:pPr eaLnBrk="1" hangingPunct="1"/>
            <a:r>
              <a:rPr lang="en-US" altLang="zh-TW" sz="3600" dirty="0" smtClean="0">
                <a:solidFill>
                  <a:srgbClr val="BFBFBF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BFBFBF"/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 smtClean="0">
                <a:solidFill>
                  <a:srgbClr val="BFBFBF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BFBFBF"/>
                </a:solidFill>
              </a:rPr>
              <a:t>Servers, laboratories, embedded systems, low budget systems (because it is free)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52400" y="2819400"/>
            <a:ext cx="5562600" cy="1828800"/>
          </a:xfrm>
          <a:prstGeom prst="wedgeRoundRectCallout">
            <a:avLst>
              <a:gd name="adj1" fmla="val -22033"/>
              <a:gd name="adj2" fmla="val -8808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Doesn’t this sound like a good reason for </a:t>
            </a:r>
            <a:r>
              <a:rPr kumimoji="1" lang="en-US" sz="3200" b="1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you</a:t>
            </a: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to </a:t>
            </a:r>
            <a:b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want</a:t>
            </a: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to learn UNIX?</a:t>
            </a:r>
            <a:endParaRPr lang="en-US" sz="3200" dirty="0">
              <a:latin typeface="Arial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52400" y="5029200"/>
            <a:ext cx="5562600" cy="1828800"/>
          </a:xfrm>
          <a:prstGeom prst="wedgeRoundRectCallout">
            <a:avLst>
              <a:gd name="adj1" fmla="val 19828"/>
              <a:gd name="adj2" fmla="val -8517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Can you really be a computer scientist if you don’t know UNIX?</a:t>
            </a:r>
            <a:endParaRPr lang="en-US" sz="3200" dirty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f*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r>
              <a:rPr lang="en-US" altLang="zh-TW" sz="2600" dirty="0" smtClean="0"/>
              <a:t/>
            </a:r>
            <a:br>
              <a:rPr lang="en-US" altLang="zh-TW" sz="2600" dirty="0" smtClean="0"/>
            </a:br>
            <a:r>
              <a:rPr lang="en-US" altLang="zh-TW" sz="2600" dirty="0" smtClean="0"/>
              <a:t> </a:t>
            </a:r>
            <a:r>
              <a:rPr lang="en-US" altLang="zh-TW" sz="2600" dirty="0" smtClean="0">
                <a:solidFill>
                  <a:schemeClr val="bg1"/>
                </a:solidFill>
              </a:rPr>
              <a:t>file1   file2   </a:t>
            </a:r>
            <a:r>
              <a:rPr lang="en-US" altLang="zh-TW" sz="2600" dirty="0" err="1" smtClean="0">
                <a:solidFill>
                  <a:schemeClr val="bg1"/>
                </a:solidFill>
              </a:rPr>
              <a:t>funfile</a:t>
            </a:r>
            <a:endParaRPr lang="en-US" altLang="zh-TW" sz="26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  <a:endParaRPr lang="en-US" altLang="zh-TW" sz="2600" dirty="0" smtClean="0">
              <a:solidFill>
                <a:srgbClr val="B2B2B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tx2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 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tx2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: target `</a:t>
            </a:r>
            <a:r>
              <a:rPr lang="en-US" altLang="zh-TW" sz="2600" b="1" dirty="0" err="1" smtClean="0">
                <a:solidFill>
                  <a:schemeClr val="tx2"/>
                </a:solidFill>
                <a:latin typeface="Andale Mono" pitchFamily="49" charset="0"/>
              </a:rPr>
              <a:t>funfile</a:t>
            </a: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’ is not a directory</a:t>
            </a:r>
            <a:endParaRPr lang="en-US" altLang="zh-TW" sz="27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 smtClean="0">
                <a:solidFill>
                  <a:srgbClr val="B2B2B2"/>
                </a:solidFill>
              </a:rPr>
              <a:t>We want to understand what just happened.</a:t>
            </a:r>
            <a:r>
              <a:rPr lang="en-US" altLang="zh-TW" sz="2700" dirty="0" smtClean="0"/>
              <a:t> </a:t>
            </a:r>
            <a:br>
              <a:rPr lang="en-US" altLang="zh-TW" sz="2700" dirty="0" smtClean="0"/>
            </a:br>
            <a:r>
              <a:rPr lang="en-US" altLang="zh-TW" sz="2700" dirty="0" smtClean="0"/>
              <a:t>The UNIX operating system has replaced each </a:t>
            </a:r>
            <a:r>
              <a:rPr lang="en-US" altLang="zh-TW" sz="2600" dirty="0" smtClean="0">
                <a:solidFill>
                  <a:srgbClr val="FF0000"/>
                </a:solidFill>
              </a:rPr>
              <a:t>f*</a:t>
            </a:r>
            <a:r>
              <a:rPr lang="en-US" altLang="zh-TW" sz="2600" dirty="0" smtClean="0"/>
              <a:t> </a:t>
            </a:r>
            <a:br>
              <a:rPr lang="en-US" altLang="zh-TW" sz="2600" dirty="0" smtClean="0"/>
            </a:br>
            <a:r>
              <a:rPr lang="en-US" altLang="zh-TW" sz="2600" dirty="0" smtClean="0"/>
              <a:t>with what it really </a:t>
            </a:r>
            <a:r>
              <a:rPr lang="en-US" altLang="zh-TW" sz="2600" dirty="0" smtClean="0">
                <a:solidFill>
                  <a:srgbClr val="0066CC"/>
                </a:solidFill>
              </a:rPr>
              <a:t>is</a:t>
            </a:r>
            <a:r>
              <a:rPr lang="en-US" altLang="zh-TW" sz="2600" dirty="0" smtClean="0"/>
              <a:t>.</a:t>
            </a:r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 flipH="1" flipV="1">
            <a:off x="1447800" y="4000500"/>
            <a:ext cx="624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5541" name="Line 5"/>
          <p:cNvSpPr>
            <a:spLocks noChangeShapeType="1"/>
          </p:cNvSpPr>
          <p:nvPr/>
        </p:nvSpPr>
        <p:spPr bwMode="auto">
          <a:xfrm flipH="1" flipV="1">
            <a:off x="4343400" y="4000500"/>
            <a:ext cx="3429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5542" name="Line 6"/>
          <p:cNvSpPr>
            <a:spLocks noChangeShapeType="1"/>
          </p:cNvSpPr>
          <p:nvPr/>
        </p:nvSpPr>
        <p:spPr bwMode="auto">
          <a:xfrm flipH="1" flipV="1">
            <a:off x="1676400" y="2400300"/>
            <a:ext cx="1600200" cy="35052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5543" name="Oval 7"/>
          <p:cNvSpPr>
            <a:spLocks noChangeArrowheads="1"/>
          </p:cNvSpPr>
          <p:nvPr/>
        </p:nvSpPr>
        <p:spPr bwMode="auto">
          <a:xfrm>
            <a:off x="457200" y="1943100"/>
            <a:ext cx="2971800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596900" y="1987550"/>
            <a:ext cx="28321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66CC"/>
                </a:solidFill>
              </a:rPr>
              <a:t>file1   file2   funfile</a:t>
            </a:r>
            <a:endParaRPr lang="zh-TW" altLang="en-US" sz="2600">
              <a:solidFill>
                <a:srgbClr val="0066CC"/>
              </a:solidFill>
            </a:endParaRP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FF0000"/>
                </a:solidFill>
                <a:latin typeface="Andale Mono" pitchFamily="49" charset="0"/>
              </a:rPr>
              <a:t>f*</a:t>
            </a:r>
            <a:endParaRPr lang="zh-TW" altLang="en-US" sz="260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Andale Mono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40671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Andale Mono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87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24844 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6" grpId="0"/>
      <p:bldP spid="152586" grpId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f*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r>
              <a:rPr lang="en-US" altLang="zh-TW" sz="2600" dirty="0" smtClean="0"/>
              <a:t/>
            </a:r>
            <a:br>
              <a:rPr lang="en-US" altLang="zh-TW" sz="2600" dirty="0" smtClean="0"/>
            </a:br>
            <a:r>
              <a:rPr lang="en-US" altLang="zh-TW" sz="2600" dirty="0" smtClean="0"/>
              <a:t> </a:t>
            </a:r>
            <a:r>
              <a:rPr lang="en-US" altLang="zh-TW" sz="2600" dirty="0" smtClean="0">
                <a:solidFill>
                  <a:schemeClr val="bg1"/>
                </a:solidFill>
              </a:rPr>
              <a:t>file1   file2   </a:t>
            </a:r>
            <a:r>
              <a:rPr lang="en-US" altLang="zh-TW" sz="2600" dirty="0" err="1" smtClean="0">
                <a:solidFill>
                  <a:schemeClr val="bg1"/>
                </a:solidFill>
              </a:rPr>
              <a:t>funfile</a:t>
            </a:r>
            <a:endParaRPr lang="en-US" altLang="zh-TW" sz="2600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three files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  <a:endParaRPr lang="en-US" altLang="zh-TW" sz="2600" dirty="0" smtClean="0">
              <a:solidFill>
                <a:srgbClr val="B2B2B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tx2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 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tx2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: target `</a:t>
            </a:r>
            <a:r>
              <a:rPr lang="en-US" altLang="zh-TW" sz="2600" b="1" dirty="0" err="1" smtClean="0">
                <a:solidFill>
                  <a:schemeClr val="tx2"/>
                </a:solidFill>
                <a:latin typeface="Andale Mono" pitchFamily="49" charset="0"/>
              </a:rPr>
              <a:t>funfile</a:t>
            </a:r>
            <a:r>
              <a:rPr lang="en-US" altLang="zh-TW" sz="2600" b="1" dirty="0" smtClean="0">
                <a:solidFill>
                  <a:schemeClr val="tx2"/>
                </a:solidFill>
                <a:latin typeface="Andale Mono" pitchFamily="49" charset="0"/>
              </a:rPr>
              <a:t>’ is not a directory</a:t>
            </a:r>
            <a:endParaRPr lang="en-US" altLang="zh-TW" sz="27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 smtClean="0">
                <a:solidFill>
                  <a:srgbClr val="B2B2B2"/>
                </a:solidFill>
              </a:rPr>
              <a:t>We want to understand what just happened.</a:t>
            </a:r>
            <a:r>
              <a:rPr lang="en-US" altLang="zh-TW" sz="2700" dirty="0" smtClean="0"/>
              <a:t> </a:t>
            </a:r>
            <a:br>
              <a:rPr lang="en-US" altLang="zh-TW" sz="2700" dirty="0" smtClean="0"/>
            </a:br>
            <a:r>
              <a:rPr lang="en-US" altLang="zh-TW" sz="2700" dirty="0" smtClean="0"/>
              <a:t>The UNIX operating system has replaced each </a:t>
            </a:r>
            <a:r>
              <a:rPr lang="en-US" altLang="zh-TW" sz="2600" dirty="0" smtClean="0">
                <a:solidFill>
                  <a:srgbClr val="FF0000"/>
                </a:solidFill>
              </a:rPr>
              <a:t>f*</a:t>
            </a:r>
            <a:r>
              <a:rPr lang="en-US" altLang="zh-TW" sz="2600" dirty="0" smtClean="0"/>
              <a:t> </a:t>
            </a:r>
            <a:br>
              <a:rPr lang="en-US" altLang="zh-TW" sz="2600" dirty="0" smtClean="0"/>
            </a:br>
            <a:r>
              <a:rPr lang="en-US" altLang="zh-TW" sz="2600" dirty="0" smtClean="0"/>
              <a:t>with what it really </a:t>
            </a:r>
            <a:r>
              <a:rPr lang="en-US" altLang="zh-TW" sz="2600" dirty="0" smtClean="0">
                <a:solidFill>
                  <a:srgbClr val="0066CC"/>
                </a:solidFill>
              </a:rPr>
              <a:t>is</a:t>
            </a:r>
            <a:r>
              <a:rPr lang="en-US" altLang="zh-TW" sz="2600" dirty="0" smtClean="0"/>
              <a:t>.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52400" y="952500"/>
            <a:ext cx="86868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600" kern="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kern="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kern="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kern="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kern="0" dirty="0" smtClean="0">
                <a:solidFill>
                  <a:srgbClr val="B2B2B2"/>
                </a:solidFill>
                <a:latin typeface="Andale Mono" pitchFamily="49" charset="0"/>
              </a:rPr>
              <a:t> </a:t>
            </a:r>
            <a:r>
              <a:rPr lang="en-US" altLang="zh-TW" sz="2600" kern="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kern="0" dirty="0" smtClean="0">
                <a:solidFill>
                  <a:srgbClr val="B2B2B2"/>
                </a:solidFill>
              </a:rPr>
            </a:br>
            <a:r>
              <a:rPr lang="en-US" altLang="zh-TW" sz="2600" kern="0" dirty="0" smtClean="0">
                <a:solidFill>
                  <a:srgbClr val="B2B2B2"/>
                </a:solidFill>
              </a:rPr>
              <a:t> </a:t>
            </a:r>
            <a:r>
              <a:rPr lang="en-US" altLang="zh-TW" sz="2600" kern="0" dirty="0" smtClean="0"/>
              <a:t/>
            </a:r>
            <a:br>
              <a:rPr lang="en-US" altLang="zh-TW" sz="2600" kern="0" dirty="0" smtClean="0"/>
            </a:br>
            <a:endParaRPr lang="en-US" altLang="zh-TW" sz="2600" kern="0" dirty="0" smtClean="0">
              <a:solidFill>
                <a:schemeClr val="bg1"/>
              </a:solidFill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600" kern="0" dirty="0" smtClean="0">
                <a:solidFill>
                  <a:srgbClr val="B2B2B2"/>
                </a:solidFill>
              </a:rPr>
              <a:t> </a:t>
            </a:r>
            <a:br>
              <a:rPr lang="en-US" altLang="zh-TW" sz="2600" kern="0" dirty="0" smtClean="0">
                <a:solidFill>
                  <a:srgbClr val="B2B2B2"/>
                </a:solidFill>
              </a:rPr>
            </a:br>
            <a:endParaRPr lang="en-US" altLang="zh-TW" sz="2600" kern="0" dirty="0" smtClean="0">
              <a:solidFill>
                <a:srgbClr val="B2B2B2"/>
              </a:solidFill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600" kern="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kern="0" dirty="0" smtClean="0">
                <a:solidFill>
                  <a:schemeClr val="bg1"/>
                </a:solidFill>
                <a:latin typeface="Andale Mono" pitchFamily="49" charset="0"/>
              </a:rPr>
              <a:t>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kern="0" dirty="0" smtClean="0"/>
              <a:t>	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kern="0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kern="0" dirty="0" err="1" smtClean="0">
                <a:solidFill>
                  <a:schemeClr val="tx2"/>
                </a:solidFill>
                <a:latin typeface="Andale Mono" pitchFamily="49" charset="0"/>
              </a:rPr>
              <a:t>cp</a:t>
            </a:r>
            <a:r>
              <a:rPr lang="en-US" altLang="zh-TW" sz="2600" b="1" kern="0" dirty="0" smtClean="0">
                <a:solidFill>
                  <a:schemeClr val="tx2"/>
                </a:solidFill>
                <a:latin typeface="Andale Mono" pitchFamily="49" charset="0"/>
              </a:rPr>
              <a:t>: target `</a:t>
            </a:r>
            <a:r>
              <a:rPr lang="en-US" altLang="zh-TW" sz="2600" b="1" kern="0" dirty="0" err="1" smtClean="0">
                <a:solidFill>
                  <a:srgbClr val="FF0000"/>
                </a:solidFill>
                <a:latin typeface="Andale Mono" pitchFamily="49" charset="0"/>
              </a:rPr>
              <a:t>funfile</a:t>
            </a:r>
            <a:r>
              <a:rPr lang="en-US" altLang="zh-TW" sz="2600" b="1" kern="0" dirty="0" smtClean="0">
                <a:solidFill>
                  <a:schemeClr val="tx2"/>
                </a:solidFill>
                <a:latin typeface="Andale Mono" pitchFamily="49" charset="0"/>
              </a:rPr>
              <a:t>’ is </a:t>
            </a:r>
            <a:r>
              <a:rPr lang="en-US" altLang="zh-TW" sz="2600" b="1" kern="0" dirty="0" smtClean="0">
                <a:solidFill>
                  <a:srgbClr val="FF0000"/>
                </a:solidFill>
                <a:latin typeface="Andale Mono" pitchFamily="49" charset="0"/>
              </a:rPr>
              <a:t>not a directory</a:t>
            </a:r>
            <a:endParaRPr lang="en-US" altLang="zh-TW" sz="2700" kern="0" dirty="0" smtClean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600" kern="0" dirty="0" smtClean="0"/>
              <a:t> </a:t>
            </a:r>
            <a:endParaRPr lang="en-US" altLang="zh-TW" sz="2600" kern="0" dirty="0" smtClean="0">
              <a:solidFill>
                <a:srgbClr val="0066CC"/>
              </a:solidFill>
            </a:endParaRPr>
          </a:p>
        </p:txBody>
      </p:sp>
      <p:sp>
        <p:nvSpPr>
          <p:cNvPr id="153613" name="Rectangle 13"/>
          <p:cNvSpPr>
            <a:spLocks noChangeArrowheads="1"/>
          </p:cNvSpPr>
          <p:nvPr/>
        </p:nvSpPr>
        <p:spPr bwMode="auto">
          <a:xfrm>
            <a:off x="152400" y="5067300"/>
            <a:ext cx="80772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6564" name="Rectangle 9"/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FF0000"/>
                </a:solidFill>
                <a:latin typeface="Andale Mono" pitchFamily="49" charset="0"/>
              </a:rPr>
              <a:t>f*</a:t>
            </a:r>
            <a:endParaRPr lang="zh-TW" altLang="en-US" sz="260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66565" name="Rectangle 10"/>
          <p:cNvSpPr>
            <a:spLocks noChangeArrowheads="1"/>
          </p:cNvSpPr>
          <p:nvPr/>
        </p:nvSpPr>
        <p:spPr bwMode="auto">
          <a:xfrm>
            <a:off x="40671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Andale Mono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53608" name="Rectangle 8"/>
          <p:cNvSpPr>
            <a:spLocks noChangeArrowheads="1"/>
          </p:cNvSpPr>
          <p:nvPr/>
        </p:nvSpPr>
        <p:spPr bwMode="auto">
          <a:xfrm>
            <a:off x="596900" y="1987550"/>
            <a:ext cx="28321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66CC"/>
                </a:solidFill>
              </a:rPr>
              <a:t>file1   file2   funfile</a:t>
            </a:r>
            <a:endParaRPr lang="zh-TW" altLang="en-US" sz="2600">
              <a:solidFill>
                <a:srgbClr val="0066CC"/>
              </a:solidFill>
            </a:endParaRPr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609600" y="2019300"/>
            <a:ext cx="28321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66CC"/>
                </a:solidFill>
              </a:rPr>
              <a:t>file1   file2   funfile</a:t>
            </a:r>
            <a:endParaRPr lang="zh-TW" altLang="en-US" sz="2600">
              <a:solidFill>
                <a:srgbClr val="0066CC"/>
              </a:solidFill>
            </a:endParaRPr>
          </a:p>
        </p:txBody>
      </p:sp>
      <p:sp>
        <p:nvSpPr>
          <p:cNvPr id="153604" name="Line 4"/>
          <p:cNvSpPr>
            <a:spLocks noChangeShapeType="1"/>
          </p:cNvSpPr>
          <p:nvPr/>
        </p:nvSpPr>
        <p:spPr bwMode="auto">
          <a:xfrm flipH="1" flipV="1">
            <a:off x="1447800" y="4000500"/>
            <a:ext cx="624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3605" name="Line 5"/>
          <p:cNvSpPr>
            <a:spLocks noChangeShapeType="1"/>
          </p:cNvSpPr>
          <p:nvPr/>
        </p:nvSpPr>
        <p:spPr bwMode="auto">
          <a:xfrm flipH="1" flipV="1">
            <a:off x="4343400" y="4000500"/>
            <a:ext cx="3429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Arc 11"/>
          <p:cNvSpPr/>
          <p:nvPr/>
        </p:nvSpPr>
        <p:spPr bwMode="auto">
          <a:xfrm rot="197845">
            <a:off x="2205758" y="2926873"/>
            <a:ext cx="4314389" cy="1695450"/>
          </a:xfrm>
          <a:prstGeom prst="arc">
            <a:avLst>
              <a:gd name="adj1" fmla="val 290673"/>
              <a:gd name="adj2" fmla="val 10154446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Arc 12"/>
          <p:cNvSpPr/>
          <p:nvPr/>
        </p:nvSpPr>
        <p:spPr bwMode="auto">
          <a:xfrm rot="543755">
            <a:off x="4176108" y="3123056"/>
            <a:ext cx="2042968" cy="1101949"/>
          </a:xfrm>
          <a:prstGeom prst="arc">
            <a:avLst>
              <a:gd name="adj1" fmla="val 936456"/>
              <a:gd name="adj2" fmla="val 8450645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Arc 13"/>
          <p:cNvSpPr/>
          <p:nvPr/>
        </p:nvSpPr>
        <p:spPr bwMode="auto">
          <a:xfrm rot="197845">
            <a:off x="1290004" y="2440880"/>
            <a:ext cx="5455177" cy="2427098"/>
          </a:xfrm>
          <a:prstGeom prst="arc">
            <a:avLst>
              <a:gd name="adj1" fmla="val 349151"/>
              <a:gd name="adj2" fmla="val 10097854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Arc 14"/>
          <p:cNvSpPr/>
          <p:nvPr/>
        </p:nvSpPr>
        <p:spPr bwMode="auto">
          <a:xfrm rot="197845">
            <a:off x="2967518" y="2977925"/>
            <a:ext cx="3433673" cy="1475533"/>
          </a:xfrm>
          <a:prstGeom prst="arc">
            <a:avLst>
              <a:gd name="adj1" fmla="val 584208"/>
              <a:gd name="adj2" fmla="val 9794441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Arc 15"/>
          <p:cNvSpPr/>
          <p:nvPr/>
        </p:nvSpPr>
        <p:spPr bwMode="auto">
          <a:xfrm rot="1411797">
            <a:off x="5069732" y="3217802"/>
            <a:ext cx="1010760" cy="864718"/>
          </a:xfrm>
          <a:prstGeom prst="arc">
            <a:avLst>
              <a:gd name="adj1" fmla="val 1157682"/>
              <a:gd name="adj2" fmla="val 5186107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885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96296E-6 L 0.04653 0.246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" y="123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0.37847 0.24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3613" grpId="0" animBg="1"/>
      <p:bldP spid="153608" grpId="0" animBg="1"/>
      <p:bldP spid="153612" grpId="0" animBg="1"/>
      <p:bldP spid="153604" grpId="0" animBg="1"/>
      <p:bldP spid="153605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FF0000"/>
                </a:solidFill>
              </a:rPr>
              <a:t>  </a:t>
            </a:r>
            <a:br>
              <a:rPr lang="en-US" altLang="zh-TW" sz="2600" dirty="0" smtClean="0">
                <a:solidFill>
                  <a:srgbClr val="FF0000"/>
                </a:solidFill>
              </a:rPr>
            </a:br>
            <a:r>
              <a:rPr lang="en-US" altLang="zh-TW" sz="2600" dirty="0" smtClean="0"/>
              <a:t>and get:</a:t>
            </a:r>
            <a:br>
              <a:rPr lang="en-US" altLang="zh-TW" sz="2600" dirty="0" smtClean="0"/>
            </a:br>
            <a:r>
              <a:rPr lang="en-US" altLang="zh-TW" sz="2600" dirty="0" smtClean="0"/>
              <a:t> </a:t>
            </a:r>
            <a:r>
              <a:rPr lang="en-US" altLang="zh-TW" sz="2600" dirty="0" smtClean="0">
                <a:solidFill>
                  <a:srgbClr val="0066CC"/>
                </a:solidFill>
              </a:rPr>
              <a:t>aa   ab   </a:t>
            </a:r>
            <a:r>
              <a:rPr lang="en-US" altLang="zh-TW" sz="2600" dirty="0" err="1" smtClean="0">
                <a:solidFill>
                  <a:srgbClr val="0066CC"/>
                </a:solidFill>
              </a:rPr>
              <a:t>adirectory</a:t>
            </a:r>
            <a:endParaRPr lang="en-US" altLang="zh-TW" sz="2600" dirty="0" smtClean="0">
              <a:solidFill>
                <a:srgbClr val="0066CC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This tells us that three “things” in our current directory begin with an “a”.  The third among them is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 a* a*f*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: omitting directory `a3’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: warning: source file `a1’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: warning: source file `a2’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chemeClr val="tx2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83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FF0000"/>
                </a:solidFill>
              </a:rPr>
              <a:t>  </a:t>
            </a:r>
            <a:br>
              <a:rPr lang="en-US" altLang="zh-TW" sz="2600" dirty="0" smtClean="0">
                <a:solidFill>
                  <a:srgbClr val="FF0000"/>
                </a:solidFill>
              </a:rPr>
            </a:br>
            <a:r>
              <a:rPr lang="en-US" altLang="zh-TW" sz="2600" dirty="0" smtClean="0"/>
              <a:t>and get:</a:t>
            </a:r>
            <a:br>
              <a:rPr lang="en-US" altLang="zh-TW" sz="2600" dirty="0" smtClean="0"/>
            </a:br>
            <a:r>
              <a:rPr lang="en-US" altLang="zh-TW" sz="2600" dirty="0" smtClean="0"/>
              <a:t> </a:t>
            </a:r>
            <a:r>
              <a:rPr lang="en-US" altLang="zh-TW" sz="2600" dirty="0" smtClean="0">
                <a:solidFill>
                  <a:srgbClr val="0066CC"/>
                </a:solidFill>
              </a:rPr>
              <a:t>aa   ab   </a:t>
            </a:r>
            <a:r>
              <a:rPr lang="en-US" altLang="zh-TW" sz="2600" dirty="0" err="1" smtClean="0">
                <a:solidFill>
                  <a:srgbClr val="0066CC"/>
                </a:solidFill>
              </a:rPr>
              <a:t>adirectory</a:t>
            </a:r>
            <a:endParaRPr lang="en-US" altLang="zh-TW" sz="2600" dirty="0" smtClean="0">
              <a:solidFill>
                <a:srgbClr val="0066CC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 a* a*f*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: omitting directory `a3’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: warning: source file `a1’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/>
                </a:solidFill>
                <a:latin typeface="Andale Mono" pitchFamily="49" charset="0"/>
              </a:rPr>
              <a:t>: warning: source file `a2’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chemeClr val="bg1"/>
              </a:solidFill>
              <a:latin typeface="Andale Mono" pitchFamily="49" charset="0"/>
            </a:endParaRPr>
          </a:p>
        </p:txBody>
      </p:sp>
      <p:sp>
        <p:nvSpPr>
          <p:cNvPr id="68612" name="Line 4"/>
          <p:cNvSpPr>
            <a:spLocks noChangeShapeType="1"/>
          </p:cNvSpPr>
          <p:nvPr/>
        </p:nvSpPr>
        <p:spPr bwMode="auto">
          <a:xfrm flipH="1" flipV="1">
            <a:off x="3429000" y="2209800"/>
            <a:ext cx="4343400" cy="533400"/>
          </a:xfrm>
          <a:prstGeom prst="line">
            <a:avLst/>
          </a:prstGeom>
          <a:noFill/>
          <a:ln w="22225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aa   ab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endParaRPr lang="en-US" altLang="zh-TW" sz="2600" dirty="0" smtClean="0">
              <a:solidFill>
                <a:srgbClr val="B2B2B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 a*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/>
              <a:t>	</a:t>
            </a:r>
            <a:r>
              <a:rPr lang="en-US" altLang="zh-TW" sz="2700" dirty="0" smtClean="0">
                <a:solidFill>
                  <a:srgbClr val="FF0000"/>
                </a:solidFill>
              </a:rPr>
              <a:t>Then we get</a:t>
            </a:r>
            <a:r>
              <a:rPr lang="en-US" altLang="zh-TW" sz="2700" dirty="0" smtClean="0"/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omitting directory `</a:t>
            </a:r>
            <a:r>
              <a:rPr lang="en-US" altLang="zh-TW" sz="2600" b="1" dirty="0" err="1" smtClean="0">
                <a:latin typeface="Andale Mono" pitchFamily="49" charset="0"/>
              </a:rPr>
              <a:t>adirectory</a:t>
            </a:r>
            <a:r>
              <a:rPr lang="en-US" altLang="zh-TW" sz="2600" b="1" dirty="0" smtClean="0">
                <a:latin typeface="Andale Mono" pitchFamily="49" charset="0"/>
              </a:rPr>
              <a:t>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chemeClr val="bg1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chemeClr val="bg1"/>
              </a:solidFill>
              <a:latin typeface="Andale Mono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0330" y="3385629"/>
            <a:ext cx="634599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b="1" dirty="0" err="1">
                <a:latin typeface="Andale Mono" pitchFamily="49" charset="0"/>
              </a:rPr>
              <a:t>cp</a:t>
            </a:r>
            <a:r>
              <a:rPr lang="en-US" altLang="zh-TW" sz="2600" b="1" dirty="0">
                <a:latin typeface="Andale Mono" pitchFamily="49" charset="0"/>
              </a:rPr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13556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aa   ab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endParaRPr lang="en-US" altLang="zh-TW" sz="2600" dirty="0" smtClean="0">
              <a:solidFill>
                <a:srgbClr val="B2B2B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 a*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omitting directory `</a:t>
            </a:r>
            <a:r>
              <a:rPr lang="en-US" altLang="zh-TW" sz="2600" b="1" dirty="0" err="1" smtClean="0">
                <a:latin typeface="Andale Mono" pitchFamily="49" charset="0"/>
              </a:rPr>
              <a:t>adirectory</a:t>
            </a:r>
            <a:r>
              <a:rPr lang="en-US" altLang="zh-TW" sz="2600" b="1" dirty="0" smtClean="0">
                <a:latin typeface="Andale Mono" pitchFamily="49" charset="0"/>
              </a:rPr>
              <a:t>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 smtClean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0330" y="3385629"/>
            <a:ext cx="634599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b="1" dirty="0" err="1">
                <a:latin typeface="Andale Mono" pitchFamily="49" charset="0"/>
              </a:rPr>
              <a:t>cp</a:t>
            </a:r>
            <a:r>
              <a:rPr lang="en-US" altLang="zh-TW" sz="2600" b="1" dirty="0">
                <a:latin typeface="Andale Mono" pitchFamily="49" charset="0"/>
              </a:rPr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79242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</a:t>
            </a:r>
            <a:r>
              <a:rPr lang="en-US" altLang="zh-TW" sz="2600" dirty="0" smtClean="0">
                <a:solidFill>
                  <a:srgbClr val="0066CC"/>
                </a:solidFill>
              </a:rPr>
              <a:t>aa   ab   </a:t>
            </a:r>
            <a:r>
              <a:rPr lang="en-US" altLang="zh-TW" sz="2600" dirty="0" err="1" smtClean="0">
                <a:solidFill>
                  <a:srgbClr val="0066CC"/>
                </a:solidFill>
              </a:rPr>
              <a:t>adirectory</a:t>
            </a:r>
            <a:endParaRPr lang="en-US" altLang="zh-TW" sz="2600" dirty="0" smtClean="0">
              <a:solidFill>
                <a:srgbClr val="0066CC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 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a*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omitting directory `</a:t>
            </a:r>
            <a:r>
              <a:rPr lang="en-US" altLang="zh-TW" sz="2600" b="1" dirty="0" err="1" smtClean="0">
                <a:latin typeface="Andale Mono" pitchFamily="49" charset="0"/>
              </a:rPr>
              <a:t>adirectory</a:t>
            </a:r>
            <a:r>
              <a:rPr lang="en-US" altLang="zh-TW" sz="2600" b="1" dirty="0" smtClean="0">
                <a:latin typeface="Andale Mono" pitchFamily="49" charset="0"/>
              </a:rPr>
              <a:t>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 smtClean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H="1">
            <a:off x="1447800" y="2438400"/>
            <a:ext cx="15240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1905000" y="2438400"/>
            <a:ext cx="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6" name="Oval 7"/>
          <p:cNvSpPr>
            <a:spLocks noChangeArrowheads="1"/>
          </p:cNvSpPr>
          <p:nvPr/>
        </p:nvSpPr>
        <p:spPr bwMode="auto">
          <a:xfrm>
            <a:off x="533400" y="1828800"/>
            <a:ext cx="2971800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0330" y="3385629"/>
            <a:ext cx="634599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b="1" dirty="0" err="1">
                <a:latin typeface="Andale Mono" pitchFamily="49" charset="0"/>
              </a:rPr>
              <a:t>cp</a:t>
            </a:r>
            <a:r>
              <a:rPr lang="en-US" altLang="zh-TW" sz="2600" b="1" dirty="0">
                <a:latin typeface="Andale Mono" pitchFamily="49" charset="0"/>
              </a:rPr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3085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</a:t>
            </a:r>
            <a:r>
              <a:rPr lang="en-US" altLang="zh-TW" sz="2600" dirty="0" smtClean="0">
                <a:solidFill>
                  <a:srgbClr val="0066CC"/>
                </a:solidFill>
              </a:rPr>
              <a:t>aa   ab   </a:t>
            </a:r>
            <a:r>
              <a:rPr lang="en-US" altLang="zh-TW" sz="2600" dirty="0" err="1" smtClean="0">
                <a:solidFill>
                  <a:srgbClr val="0066CC"/>
                </a:solidFill>
              </a:rPr>
              <a:t>adirectory</a:t>
            </a:r>
            <a:endParaRPr lang="en-US" altLang="zh-TW" sz="2600" dirty="0" smtClean="0">
              <a:solidFill>
                <a:srgbClr val="0066CC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 </a:t>
            </a:r>
            <a:r>
              <a:rPr lang="en-US" altLang="zh-TW" sz="2600" dirty="0" smtClean="0">
                <a:solidFill>
                  <a:srgbClr val="FF0000"/>
                </a:solidFill>
              </a:rPr>
              <a:t>aa   ab   </a:t>
            </a:r>
            <a:r>
              <a:rPr lang="en-US" altLang="zh-TW" sz="2600" dirty="0" err="1" smtClean="0">
                <a:solidFill>
                  <a:srgbClr val="FF0000"/>
                </a:solidFill>
              </a:rPr>
              <a:t>adirectory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sz="2600" dirty="0" smtClean="0">
                <a:solidFill>
                  <a:srgbClr val="FF0000"/>
                </a:solidFill>
              </a:rPr>
              <a:t>aa   ab   </a:t>
            </a:r>
            <a:r>
              <a:rPr lang="en-US" altLang="zh-TW" sz="2600" dirty="0" err="1" smtClean="0">
                <a:solidFill>
                  <a:srgbClr val="FF0000"/>
                </a:solidFill>
              </a:rPr>
              <a:t>adirectory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omitting directory `</a:t>
            </a:r>
            <a:r>
              <a:rPr lang="en-US" altLang="zh-TW" sz="2600" b="1" dirty="0" err="1" smtClean="0">
                <a:latin typeface="Andale Mono" pitchFamily="49" charset="0"/>
              </a:rPr>
              <a:t>adirectory</a:t>
            </a:r>
            <a:r>
              <a:rPr lang="en-US" altLang="zh-TW" sz="2600" b="1" dirty="0" smtClean="0">
                <a:latin typeface="Andale Mono" pitchFamily="49" charset="0"/>
              </a:rPr>
              <a:t>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 smtClean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72707" name="Rectangle 8"/>
          <p:cNvSpPr>
            <a:spLocks noChangeArrowheads="1"/>
          </p:cNvSpPr>
          <p:nvPr/>
        </p:nvSpPr>
        <p:spPr bwMode="auto">
          <a:xfrm>
            <a:off x="4032250" y="3365500"/>
            <a:ext cx="55245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FF0000"/>
                </a:solidFill>
              </a:rPr>
              <a:t>aa</a:t>
            </a:r>
            <a:endParaRPr lang="zh-TW" altLang="en-US" sz="2600">
              <a:solidFill>
                <a:srgbClr val="FF0000"/>
              </a:solidFill>
            </a:endParaRPr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2709" name="Line 4"/>
          <p:cNvSpPr>
            <a:spLocks noChangeShapeType="1"/>
          </p:cNvSpPr>
          <p:nvPr/>
        </p:nvSpPr>
        <p:spPr bwMode="auto">
          <a:xfrm flipH="1">
            <a:off x="1447800" y="2438400"/>
            <a:ext cx="15240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2711" name="Oval 7"/>
          <p:cNvSpPr>
            <a:spLocks noChangeArrowheads="1"/>
          </p:cNvSpPr>
          <p:nvPr/>
        </p:nvSpPr>
        <p:spPr bwMode="auto">
          <a:xfrm>
            <a:off x="533400" y="1828800"/>
            <a:ext cx="2971800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05425" y="3352800"/>
            <a:ext cx="39370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 err="1">
                <a:solidFill>
                  <a:srgbClr val="FF0000"/>
                </a:solidFill>
              </a:rPr>
              <a:t>adirectory</a:t>
            </a:r>
            <a:r>
              <a:rPr lang="en-US" altLang="zh-TW" sz="2600" dirty="0">
                <a:solidFill>
                  <a:srgbClr val="FF0000"/>
                </a:solidFill>
              </a:rPr>
              <a:t>                         </a:t>
            </a:r>
            <a:endParaRPr lang="zh-TW" altLang="en-US" sz="2600" dirty="0">
              <a:solidFill>
                <a:srgbClr val="FF0000"/>
              </a:solidFill>
            </a:endParaRPr>
          </a:p>
        </p:txBody>
      </p:sp>
      <p:sp>
        <p:nvSpPr>
          <p:cNvPr id="72710" name="Line 5"/>
          <p:cNvSpPr>
            <a:spLocks noChangeShapeType="1"/>
          </p:cNvSpPr>
          <p:nvPr/>
        </p:nvSpPr>
        <p:spPr bwMode="auto">
          <a:xfrm>
            <a:off x="1905000" y="2438400"/>
            <a:ext cx="3429000" cy="9906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2713" name="Oval 9"/>
          <p:cNvSpPr>
            <a:spLocks noChangeArrowheads="1"/>
          </p:cNvSpPr>
          <p:nvPr/>
        </p:nvSpPr>
        <p:spPr bwMode="auto">
          <a:xfrm>
            <a:off x="4038600" y="3352800"/>
            <a:ext cx="2971800" cy="609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0330" y="3385629"/>
            <a:ext cx="634599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b="1" dirty="0" err="1">
                <a:latin typeface="Andale Mono" pitchFamily="49" charset="0"/>
              </a:rPr>
              <a:t>cp</a:t>
            </a:r>
            <a:r>
              <a:rPr lang="en-US" altLang="zh-TW" sz="2600" b="1" dirty="0">
                <a:latin typeface="Andale Mono" pitchFamily="49" charset="0"/>
              </a:rPr>
              <a:t> </a:t>
            </a:r>
            <a:endParaRPr lang="en-US" sz="2600" dirty="0"/>
          </a:p>
        </p:txBody>
      </p:sp>
      <p:sp>
        <p:nvSpPr>
          <p:cNvPr id="72712" name="Oval 8"/>
          <p:cNvSpPr>
            <a:spLocks noChangeArrowheads="1"/>
          </p:cNvSpPr>
          <p:nvPr/>
        </p:nvSpPr>
        <p:spPr bwMode="auto">
          <a:xfrm>
            <a:off x="1066800" y="3352800"/>
            <a:ext cx="2971800" cy="6096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98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aa   ab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endParaRPr lang="en-US" altLang="zh-TW" sz="2600" dirty="0" smtClean="0">
              <a:solidFill>
                <a:srgbClr val="B2B2B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 </a:t>
            </a:r>
            <a:r>
              <a:rPr lang="en-US" altLang="zh-TW" sz="2600" dirty="0" smtClean="0"/>
              <a:t>aa   ab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err="1" smtClean="0">
                <a:solidFill>
                  <a:srgbClr val="0066CC"/>
                </a:solidFill>
              </a:rPr>
              <a:t>adirectory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sz="2600" dirty="0" smtClean="0"/>
              <a:t>aa   ab   </a:t>
            </a:r>
            <a:r>
              <a:rPr lang="en-US" altLang="zh-TW" sz="2600" dirty="0" err="1" smtClean="0"/>
              <a:t>adirectory</a:t>
            </a:r>
            <a:r>
              <a:rPr lang="en-US" altLang="zh-TW" sz="2600" b="1" dirty="0" smtClean="0">
                <a:latin typeface="Andale Mono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: omitting directory `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adirectory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 smtClean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chemeClr val="bg1"/>
              </a:solidFill>
              <a:latin typeface="Andale Mono" pitchFamily="49" charset="0"/>
            </a:endParaRPr>
          </a:p>
        </p:txBody>
      </p:sp>
      <p:sp>
        <p:nvSpPr>
          <p:cNvPr id="75779" name="Rectangle 7"/>
          <p:cNvSpPr>
            <a:spLocks noChangeArrowheads="1"/>
          </p:cNvSpPr>
          <p:nvPr/>
        </p:nvSpPr>
        <p:spPr bwMode="auto">
          <a:xfrm>
            <a:off x="5305425" y="3352800"/>
            <a:ext cx="39370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 err="1">
                <a:solidFill>
                  <a:srgbClr val="000000"/>
                </a:solidFill>
              </a:rPr>
              <a:t>adirectory</a:t>
            </a:r>
            <a:r>
              <a:rPr lang="en-US" altLang="zh-TW" sz="2600" dirty="0">
                <a:solidFill>
                  <a:srgbClr val="000000"/>
                </a:solidFill>
              </a:rPr>
              <a:t>                         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75780" name="Rectangle 8"/>
          <p:cNvSpPr>
            <a:spLocks noChangeArrowheads="1"/>
          </p:cNvSpPr>
          <p:nvPr/>
        </p:nvSpPr>
        <p:spPr bwMode="auto">
          <a:xfrm>
            <a:off x="4032250" y="3365500"/>
            <a:ext cx="55245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0000"/>
                </a:solidFill>
              </a:rPr>
              <a:t>aa</a:t>
            </a:r>
            <a:endParaRPr lang="zh-TW" altLang="en-US" sz="2600">
              <a:solidFill>
                <a:srgbClr val="000000"/>
              </a:solidFill>
            </a:endParaRPr>
          </a:p>
        </p:txBody>
      </p:sp>
      <p:sp>
        <p:nvSpPr>
          <p:cNvPr id="757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038600" y="1598676"/>
            <a:ext cx="5105400" cy="1828800"/>
          </a:xfrm>
          <a:prstGeom prst="wedgeRoundRectCallout">
            <a:avLst>
              <a:gd name="adj1" fmla="val -46809"/>
              <a:gd name="adj2" fmla="val 9807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It makes no sense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to copy a directory (</a:t>
            </a:r>
            <a:r>
              <a:rPr kumimoji="0" lang="en-US" altLang="zh-TW" sz="3200" dirty="0" err="1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cp</a:t>
            </a: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works on files).  </a:t>
            </a: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 </a:t>
            </a:r>
            <a:r>
              <a:rPr kumimoji="0" lang="en-US" altLang="zh-TW" sz="3200" dirty="0" err="1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cp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will ignore this.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330" y="3385629"/>
            <a:ext cx="634599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b="1" dirty="0" err="1">
                <a:latin typeface="Andale Mono" pitchFamily="49" charset="0"/>
              </a:rPr>
              <a:t>cp</a:t>
            </a:r>
            <a:r>
              <a:rPr lang="en-US" altLang="zh-TW" sz="2600" b="1" dirty="0">
                <a:latin typeface="Andale Mono" pitchFamily="49" charset="0"/>
              </a:rPr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37210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aa   ab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endParaRPr lang="en-US" altLang="zh-TW" sz="2600" dirty="0" smtClean="0">
              <a:solidFill>
                <a:srgbClr val="B2B2B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 </a:t>
            </a:r>
            <a:r>
              <a:rPr lang="en-US" altLang="zh-TW" sz="2600" dirty="0" smtClean="0"/>
              <a:t>aa   ab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sz="2600" dirty="0" smtClean="0"/>
              <a:t>aa   ab   </a:t>
            </a:r>
            <a:r>
              <a:rPr lang="en-US" altLang="zh-TW" sz="2600" dirty="0" err="1" smtClean="0"/>
              <a:t>adirectory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: omitting directory `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adirectory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2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2"/>
                </a:solidFill>
                <a:latin typeface="Andale Mono" pitchFamily="49" charset="0"/>
              </a:rPr>
              <a:t>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2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2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2"/>
                </a:solidFill>
                <a:latin typeface="Andale Mono" pitchFamily="49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 smtClean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chemeClr val="bg1"/>
              </a:solidFill>
              <a:latin typeface="Andale Mono" pitchFamily="49" charset="0"/>
            </a:endParaRPr>
          </a:p>
        </p:txBody>
      </p:sp>
      <p:sp>
        <p:nvSpPr>
          <p:cNvPr id="76803" name="Rectangle 7"/>
          <p:cNvSpPr>
            <a:spLocks noChangeArrowheads="1"/>
          </p:cNvSpPr>
          <p:nvPr/>
        </p:nvSpPr>
        <p:spPr bwMode="auto">
          <a:xfrm>
            <a:off x="5305425" y="3352800"/>
            <a:ext cx="39370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0000"/>
                </a:solidFill>
              </a:rPr>
              <a:t>adirectory                         </a:t>
            </a:r>
            <a:endParaRPr lang="zh-TW" altLang="en-US" sz="2600">
              <a:solidFill>
                <a:srgbClr val="000000"/>
              </a:solidFill>
            </a:endParaRPr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6806" name="Rectangle 8"/>
          <p:cNvSpPr>
            <a:spLocks noChangeArrowheads="1"/>
          </p:cNvSpPr>
          <p:nvPr/>
        </p:nvSpPr>
        <p:spPr bwMode="auto">
          <a:xfrm>
            <a:off x="4032250" y="3365500"/>
            <a:ext cx="55245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0000"/>
                </a:solidFill>
              </a:rPr>
              <a:t>aa</a:t>
            </a:r>
            <a:endParaRPr lang="zh-TW" altLang="en-US" sz="2600">
              <a:solidFill>
                <a:srgbClr val="000000"/>
              </a:solidFill>
            </a:endParaRPr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4648200" y="3352800"/>
            <a:ext cx="55245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0000"/>
                </a:solidFill>
              </a:rPr>
              <a:t>ab</a:t>
            </a:r>
            <a:endParaRPr lang="zh-TW" altLang="en-US" sz="2600">
              <a:solidFill>
                <a:srgbClr val="00000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4038600" y="1598676"/>
            <a:ext cx="5105400" cy="1828800"/>
          </a:xfrm>
          <a:prstGeom prst="wedgeRoundRectCallout">
            <a:avLst>
              <a:gd name="adj1" fmla="val -46809"/>
              <a:gd name="adj2" fmla="val 9807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It makes no sense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to copy a directory (</a:t>
            </a:r>
            <a:r>
              <a:rPr kumimoji="0" lang="en-US" altLang="zh-TW" sz="3200" dirty="0" err="1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cp</a:t>
            </a: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works on files).  </a:t>
            </a: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 </a:t>
            </a:r>
            <a:r>
              <a:rPr kumimoji="0" lang="en-US" altLang="zh-TW" sz="3200" dirty="0" err="1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cp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will ignore this.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330" y="3385629"/>
            <a:ext cx="634599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b="1" dirty="0" err="1">
                <a:latin typeface="Andale Mono" pitchFamily="49" charset="0"/>
              </a:rPr>
              <a:t>cp</a:t>
            </a:r>
            <a:r>
              <a:rPr lang="en-US" altLang="zh-TW" sz="2600" b="1" dirty="0">
                <a:latin typeface="Andale Mono" pitchFamily="49" charset="0"/>
              </a:rPr>
              <a:t> </a:t>
            </a:r>
            <a:endParaRPr lang="en-US" sz="2600" dirty="0"/>
          </a:p>
        </p:txBody>
      </p:sp>
      <p:sp>
        <p:nvSpPr>
          <p:cNvPr id="167942" name="Rectangle 6"/>
          <p:cNvSpPr>
            <a:spLocks noChangeArrowheads="1"/>
          </p:cNvSpPr>
          <p:nvPr/>
        </p:nvSpPr>
        <p:spPr bwMode="auto">
          <a:xfrm>
            <a:off x="2368550" y="3352800"/>
            <a:ext cx="1635125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 err="1">
                <a:solidFill>
                  <a:srgbClr val="0066CC"/>
                </a:solidFill>
              </a:rPr>
              <a:t>adirectory</a:t>
            </a:r>
            <a:endParaRPr lang="zh-TW" altLang="en-US" sz="2600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21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67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79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 smtClean="0">
                <a:solidFill>
                  <a:srgbClr val="BFBFBF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FF0000"/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 smtClean="0">
                <a:solidFill>
                  <a:srgbClr val="BFBFBF"/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BFBFBF"/>
                </a:solidFill>
              </a:rPr>
              <a:t>Mostly because less popular</a:t>
            </a:r>
          </a:p>
          <a:p>
            <a:pPr eaLnBrk="1" hangingPunct="1"/>
            <a:r>
              <a:rPr lang="en-US" altLang="zh-TW" sz="3600" dirty="0" smtClean="0">
                <a:solidFill>
                  <a:srgbClr val="BFBFBF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BFBFBF"/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 smtClean="0">
                <a:solidFill>
                  <a:srgbClr val="BFBFBF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 smtClean="0">
                <a:solidFill>
                  <a:srgbClr val="BFBFBF"/>
                </a:solidFill>
              </a:rPr>
              <a:t>Servers, laboratories, embedded systems, low budget systems (because it is free)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0" y="3200400"/>
            <a:ext cx="5562600" cy="1828800"/>
          </a:xfrm>
          <a:prstGeom prst="wedgeRoundRectCallout">
            <a:avLst>
              <a:gd name="adj1" fmla="val 331"/>
              <a:gd name="adj2" fmla="val -7936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why the school makes you</a:t>
            </a:r>
            <a:r>
              <a:rPr kumimoji="1" lang="en-US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take an entire course on UNIX.</a:t>
            </a:r>
            <a:endParaRPr lang="en-US" sz="3200" dirty="0">
              <a:latin typeface="Arial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581400" y="5029200"/>
            <a:ext cx="5562600" cy="1828800"/>
          </a:xfrm>
          <a:prstGeom prst="wedgeRoundRectCallout">
            <a:avLst>
              <a:gd name="adj1" fmla="val -40383"/>
              <a:gd name="adj2" fmla="val -875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And it is why this </a:t>
            </a:r>
            <a:r>
              <a:rPr kumimoji="1" lang="en-US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course is not easy. </a:t>
            </a:r>
            <a:r>
              <a:rPr lang="en-US" sz="3200" dirty="0" smtClean="0">
                <a:latin typeface="Arial" charset="0"/>
              </a:rPr>
              <a:t>You </a:t>
            </a: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must do </a:t>
            </a:r>
            <a:r>
              <a:rPr lang="en-US" sz="3200" dirty="0" smtClean="0">
                <a:latin typeface="Arial" charset="0"/>
              </a:rPr>
              <a:t>your programming assignments.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12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aa   ab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endParaRPr lang="en-US" altLang="zh-TW" sz="2600" dirty="0" smtClean="0">
              <a:solidFill>
                <a:srgbClr val="B2B2B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 </a:t>
            </a:r>
            <a:r>
              <a:rPr lang="en-US" altLang="zh-TW" sz="2600" dirty="0" smtClean="0">
                <a:solidFill>
                  <a:srgbClr val="0066CC"/>
                </a:solidFill>
              </a:rPr>
              <a:t>aa</a:t>
            </a:r>
            <a:r>
              <a:rPr lang="en-US" altLang="zh-TW" sz="2600" dirty="0" smtClean="0"/>
              <a:t>   ab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 </a:t>
            </a:r>
            <a:r>
              <a:rPr lang="en-US" altLang="zh-TW" sz="2600" dirty="0" smtClean="0">
                <a:solidFill>
                  <a:srgbClr val="B2B2B2"/>
                </a:solidFill>
              </a:rPr>
              <a:t>aa </a:t>
            </a:r>
            <a:r>
              <a:rPr lang="en-US" altLang="zh-TW" sz="1000" dirty="0" smtClean="0">
                <a:solidFill>
                  <a:srgbClr val="B2B2B2"/>
                </a:solidFill>
              </a:rPr>
              <a:t>  </a:t>
            </a:r>
            <a:r>
              <a:rPr lang="en-US" altLang="zh-TW" sz="2600" dirty="0" smtClean="0">
                <a:solidFill>
                  <a:srgbClr val="B2B2B2"/>
                </a:solidFill>
              </a:rPr>
              <a:t> </a:t>
            </a:r>
            <a:r>
              <a:rPr lang="en-US" altLang="zh-TW" sz="2600" dirty="0" smtClean="0"/>
              <a:t>ab   </a:t>
            </a:r>
            <a:r>
              <a:rPr lang="en-US" altLang="zh-TW" sz="1200" dirty="0" smtClean="0"/>
              <a:t> </a:t>
            </a:r>
            <a:r>
              <a:rPr lang="en-US" altLang="zh-TW" sz="2600" dirty="0" err="1" smtClean="0"/>
              <a:t>adirectory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: omitting directory `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adirectory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 smtClean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chemeClr val="bg1"/>
              </a:solidFill>
              <a:latin typeface="Andale Mono" pitchFamily="49" charset="0"/>
            </a:endParaRPr>
          </a:p>
        </p:txBody>
      </p:sp>
      <p:sp>
        <p:nvSpPr>
          <p:cNvPr id="78851" name="Rectangle 7"/>
          <p:cNvSpPr>
            <a:spLocks noChangeArrowheads="1"/>
          </p:cNvSpPr>
          <p:nvPr/>
        </p:nvSpPr>
        <p:spPr bwMode="auto">
          <a:xfrm>
            <a:off x="5305425" y="3352800"/>
            <a:ext cx="39370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0000"/>
                </a:solidFill>
              </a:rPr>
              <a:t>adirectory                         </a:t>
            </a:r>
            <a:endParaRPr lang="zh-TW" altLang="en-US" sz="2600">
              <a:solidFill>
                <a:srgbClr val="000000"/>
              </a:solidFill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8724900" y="4876800"/>
            <a:ext cx="4191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78857" name="Rectangle 7"/>
          <p:cNvSpPr>
            <a:spLocks noChangeArrowheads="1"/>
          </p:cNvSpPr>
          <p:nvPr/>
        </p:nvSpPr>
        <p:spPr bwMode="auto">
          <a:xfrm>
            <a:off x="4648200" y="3352800"/>
            <a:ext cx="55245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0000"/>
                </a:solidFill>
              </a:rPr>
              <a:t>ab</a:t>
            </a:r>
            <a:endParaRPr lang="zh-TW" altLang="en-US" sz="2600">
              <a:solidFill>
                <a:srgbClr val="000000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038600" y="5067300"/>
            <a:ext cx="5029200" cy="1714500"/>
          </a:xfrm>
          <a:prstGeom prst="wedgeRoundRectCallout">
            <a:avLst>
              <a:gd name="adj1" fmla="val -73047"/>
              <a:gd name="adj2" fmla="val -4416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ou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can copy a file twice, if </a:t>
            </a:r>
            <a:r>
              <a:rPr kumimoji="0" lang="en-US" altLang="zh-TW" sz="3200" spc="-1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you want, but it has no </a:t>
            </a:r>
            <a:r>
              <a:rPr kumimoji="0" lang="en-US" altLang="zh-TW" sz="3200" spc="-1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effect</a:t>
            </a:r>
            <a:r>
              <a:rPr kumimoji="0" lang="en-US" altLang="zh-TW" sz="3200" spc="-1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second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one is </a:t>
            </a: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dropped.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0330" y="3385629"/>
            <a:ext cx="634599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b="1" dirty="0" err="1">
                <a:latin typeface="Andale Mono" pitchFamily="49" charset="0"/>
              </a:rPr>
              <a:t>cp</a:t>
            </a:r>
            <a:r>
              <a:rPr lang="en-US" altLang="zh-TW" sz="2600" b="1" dirty="0">
                <a:latin typeface="Andale Mono" pitchFamily="49" charset="0"/>
              </a:rPr>
              <a:t> </a:t>
            </a:r>
            <a:endParaRPr lang="en-US" sz="2600" dirty="0"/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4032250" y="3365500"/>
            <a:ext cx="55245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0066CC"/>
                </a:solidFill>
              </a:rPr>
              <a:t>aa</a:t>
            </a:r>
            <a:endParaRPr lang="zh-TW" altLang="en-US" sz="2600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000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10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10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aa   ab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endParaRPr lang="en-US" altLang="zh-TW" sz="2600" dirty="0" smtClean="0">
              <a:solidFill>
                <a:srgbClr val="B2B2B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latin typeface="Andale Mono" pitchFamily="49" charset="0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 </a:t>
            </a:r>
            <a:r>
              <a:rPr lang="en-US" altLang="zh-TW" sz="2600" dirty="0" smtClean="0"/>
              <a:t>aa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smtClean="0">
                <a:solidFill>
                  <a:srgbClr val="0066CC"/>
                </a:solidFill>
              </a:rPr>
              <a:t>ab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 </a:t>
            </a:r>
            <a:r>
              <a:rPr lang="en-US" altLang="zh-TW" sz="2600" dirty="0" smtClean="0">
                <a:solidFill>
                  <a:srgbClr val="B2B2B2"/>
                </a:solidFill>
              </a:rPr>
              <a:t>aa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smtClean="0">
                <a:solidFill>
                  <a:srgbClr val="B2B2B2"/>
                </a:solidFill>
              </a:rPr>
              <a:t>ab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err="1" smtClean="0"/>
              <a:t>adirectory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: omitting directory `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adirectory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rgbClr val="0066CC"/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 smtClean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chemeClr val="bg1"/>
              </a:solidFill>
              <a:latin typeface="Andale Mono" pitchFamily="49" charset="0"/>
            </a:endParaRP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5305425" y="3352800"/>
            <a:ext cx="39370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 err="1">
                <a:solidFill>
                  <a:srgbClr val="000000"/>
                </a:solidFill>
              </a:rPr>
              <a:t>adirectory</a:t>
            </a:r>
            <a:r>
              <a:rPr lang="en-US" altLang="zh-TW" sz="2600" dirty="0">
                <a:solidFill>
                  <a:srgbClr val="000000"/>
                </a:solidFill>
              </a:rPr>
              <a:t>                         </a:t>
            </a:r>
            <a:endParaRPr lang="zh-TW" altLang="en-US" sz="2600" dirty="0">
              <a:solidFill>
                <a:srgbClr val="000000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038600" y="6134100"/>
            <a:ext cx="5029200" cy="609600"/>
          </a:xfrm>
          <a:prstGeom prst="wedgeRoundRectCallout">
            <a:avLst>
              <a:gd name="adj1" fmla="val -12446"/>
              <a:gd name="adj2" fmla="val -13389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Same thing for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 </a:t>
            </a:r>
            <a:r>
              <a:rPr kumimoji="0" lang="en-US" altLang="zh-TW" sz="3200" dirty="0" smtClean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different file.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330" y="3385629"/>
            <a:ext cx="634599" cy="492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600" b="1" dirty="0" err="1">
                <a:latin typeface="Andale Mono" pitchFamily="49" charset="0"/>
              </a:rPr>
              <a:t>cp</a:t>
            </a:r>
            <a:r>
              <a:rPr lang="en-US" altLang="zh-TW" sz="2600" b="1" dirty="0">
                <a:latin typeface="Andale Mono" pitchFamily="49" charset="0"/>
              </a:rPr>
              <a:t> </a:t>
            </a:r>
            <a:endParaRPr lang="en-US" sz="2600" dirty="0"/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4648200" y="3352800"/>
            <a:ext cx="55245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0066CC"/>
                </a:solidFill>
              </a:rPr>
              <a:t>ab</a:t>
            </a:r>
            <a:endParaRPr lang="zh-TW" altLang="en-US" sz="2600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963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589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Suppose we type:</a:t>
            </a: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b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 smtClean="0">
                <a:solidFill>
                  <a:srgbClr val="B2B2B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ls a*</a:t>
            </a:r>
            <a:r>
              <a:rPr lang="en-US" altLang="zh-TW" sz="2600" dirty="0" smtClean="0">
                <a:solidFill>
                  <a:srgbClr val="B2B2B2"/>
                </a:solidFill>
              </a:rPr>
              <a:t>  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and get:</a:t>
            </a:r>
            <a:br>
              <a:rPr lang="en-US" altLang="zh-TW" sz="2600" dirty="0" smtClean="0">
                <a:solidFill>
                  <a:srgbClr val="B2B2B2"/>
                </a:solidFill>
              </a:rPr>
            </a:br>
            <a:r>
              <a:rPr lang="en-US" altLang="zh-TW" sz="2600" dirty="0" smtClean="0">
                <a:solidFill>
                  <a:srgbClr val="B2B2B2"/>
                </a:solidFill>
              </a:rPr>
              <a:t> aa   ab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endParaRPr lang="en-US" altLang="zh-TW" sz="2600" dirty="0" smtClean="0">
              <a:solidFill>
                <a:srgbClr val="B2B2B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>
                <a:solidFill>
                  <a:srgbClr val="B2B2B2"/>
                </a:solidFill>
              </a:rPr>
              <a:t>This tells us that 3 “things” in our current directory begin with “a”.  The third among them is probably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 smtClean="0"/>
              <a:t>Now, suppose we type: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/>
                </a:solidFill>
                <a:latin typeface="Andale Mono"/>
              </a:rPr>
              <a:t>cp</a:t>
            </a:r>
            <a:r>
              <a:rPr lang="en-US" altLang="zh-TW" sz="2600" b="1" dirty="0" smtClean="0">
                <a:latin typeface="Andale Mono" pitchFamily="49" charset="0"/>
              </a:rPr>
              <a:t> </a:t>
            </a:r>
            <a:r>
              <a:rPr lang="en-US" altLang="zh-TW" sz="2600" dirty="0" smtClean="0"/>
              <a:t>aa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smtClean="0"/>
              <a:t>ab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err="1" smtClean="0">
                <a:solidFill>
                  <a:srgbClr val="B2B2B2"/>
                </a:solidFill>
              </a:rPr>
              <a:t>adirectory</a:t>
            </a:r>
            <a:r>
              <a:rPr lang="en-US" altLang="zh-TW" sz="2600" b="1" dirty="0" smtClean="0">
                <a:solidFill>
                  <a:srgbClr val="B2B2B2"/>
                </a:solidFill>
                <a:latin typeface="Andale Mono" pitchFamily="49" charset="0"/>
              </a:rPr>
              <a:t> </a:t>
            </a:r>
            <a:r>
              <a:rPr lang="en-US" altLang="zh-TW" sz="2600" dirty="0" smtClean="0">
                <a:solidFill>
                  <a:srgbClr val="B2B2B2"/>
                </a:solidFill>
              </a:rPr>
              <a:t>aa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dirty="0" smtClean="0">
                <a:solidFill>
                  <a:srgbClr val="B2B2B2"/>
                </a:solidFill>
              </a:rPr>
              <a:t>ab</a:t>
            </a:r>
            <a:r>
              <a:rPr lang="en-US" altLang="zh-TW" sz="2600" dirty="0" smtClean="0">
                <a:solidFill>
                  <a:srgbClr val="FF0000"/>
                </a:solidFill>
              </a:rPr>
              <a:t>   </a:t>
            </a:r>
            <a:r>
              <a:rPr lang="en-US" altLang="zh-TW" sz="26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 smtClean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rgbClr val="0066CC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: omitting directory `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adirectory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cp</a:t>
            </a:r>
            <a:r>
              <a:rPr lang="en-US" altLang="zh-TW" sz="2600" b="1" dirty="0" smtClean="0">
                <a:solidFill>
                  <a:schemeClr val="bg1">
                    <a:lumMod val="85000"/>
                  </a:schemeClr>
                </a:solidFill>
                <a:latin typeface="Andale Mono" pitchFamily="49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 smtClean="0">
                <a:solidFill>
                  <a:srgbClr val="FF0000"/>
                </a:solidFill>
              </a:rPr>
              <a:t>So, what is the effect of this command?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 smtClean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72040" name="Rectangle 3"/>
          <p:cNvSpPr>
            <a:spLocks noChangeArrowheads="1"/>
          </p:cNvSpPr>
          <p:nvPr/>
        </p:nvSpPr>
        <p:spPr bwMode="auto">
          <a:xfrm>
            <a:off x="152400" y="3867150"/>
            <a:ext cx="8839200" cy="2990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700" dirty="0" smtClean="0">
                <a:solidFill>
                  <a:srgbClr val="000000"/>
                </a:solidFill>
              </a:rPr>
              <a:t>And </a:t>
            </a:r>
            <a:r>
              <a:rPr lang="en-US" altLang="zh-TW" sz="2700" dirty="0">
                <a:solidFill>
                  <a:srgbClr val="000000"/>
                </a:solidFill>
              </a:rPr>
              <a:t>lets suppose that we then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dirty="0">
                <a:solidFill>
                  <a:srgbClr val="0066CC"/>
                </a:solidFill>
                <a:latin typeface="+mn-lt"/>
              </a:rPr>
              <a:t>	</a:t>
            </a:r>
            <a:r>
              <a:rPr lang="en-US" altLang="zh-TW" sz="2800" b="1" dirty="0">
                <a:solidFill>
                  <a:srgbClr val="FF0000"/>
                </a:solidFill>
                <a:latin typeface="Andale Mono"/>
              </a:rPr>
              <a:t>cd</a:t>
            </a:r>
            <a:r>
              <a:rPr lang="en-US" altLang="zh-TW" sz="28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TW" sz="2800" dirty="0" err="1" smtClean="0">
                <a:solidFill>
                  <a:srgbClr val="FF0000"/>
                </a:solidFill>
                <a:latin typeface="+mn-lt"/>
              </a:rPr>
              <a:t>adirectory</a:t>
            </a:r>
            <a:endParaRPr lang="en-US" altLang="zh-TW" sz="2800" dirty="0">
              <a:solidFill>
                <a:srgbClr val="FF0000"/>
              </a:solidFill>
              <a:latin typeface="+mn-lt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  <a:latin typeface="+mn-lt"/>
              </a:rPr>
              <a:t>	</a:t>
            </a:r>
            <a:r>
              <a:rPr lang="en-US" altLang="zh-TW" sz="2800" b="1" dirty="0">
                <a:solidFill>
                  <a:srgbClr val="FF0000"/>
                </a:solidFill>
                <a:latin typeface="Andale Mono"/>
              </a:rPr>
              <a:t>ls</a:t>
            </a:r>
            <a:r>
              <a:rPr lang="en-US" altLang="zh-TW" sz="28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+mn-lt"/>
              </a:rPr>
              <a:t>a</a:t>
            </a:r>
            <a:r>
              <a:rPr lang="en-US" altLang="zh-TW" sz="2800" dirty="0">
                <a:solidFill>
                  <a:srgbClr val="FF0000"/>
                </a:solidFill>
                <a:latin typeface="+mn-lt"/>
              </a:rPr>
              <a:t>*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700" dirty="0" smtClean="0">
                <a:solidFill>
                  <a:srgbClr val="000000"/>
                </a:solidFill>
              </a:rPr>
              <a:t>Then </a:t>
            </a:r>
            <a:r>
              <a:rPr lang="en-US" altLang="zh-TW" sz="2700" dirty="0">
                <a:solidFill>
                  <a:srgbClr val="000000"/>
                </a:solidFill>
              </a:rPr>
              <a:t>we would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dirty="0">
                <a:solidFill>
                  <a:srgbClr val="0066CC"/>
                </a:solidFill>
                <a:latin typeface="+mn-lt"/>
              </a:rPr>
              <a:t>	</a:t>
            </a:r>
            <a:r>
              <a:rPr lang="en-US" altLang="zh-TW" sz="2800" dirty="0">
                <a:solidFill>
                  <a:srgbClr val="0066CC"/>
                </a:solidFill>
                <a:latin typeface="+mn-lt"/>
              </a:rPr>
              <a:t>aa </a:t>
            </a:r>
            <a:r>
              <a:rPr lang="en-US" altLang="zh-TW" sz="2800" dirty="0" smtClean="0">
                <a:solidFill>
                  <a:srgbClr val="0066CC"/>
                </a:solidFill>
                <a:latin typeface="+mn-lt"/>
              </a:rPr>
              <a:t> ab</a:t>
            </a:r>
            <a:endParaRPr lang="en-US" altLang="zh-TW" sz="2800" dirty="0">
              <a:solidFill>
                <a:srgbClr val="0066CC"/>
              </a:solidFill>
              <a:latin typeface="+mn-lt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zh-TW" sz="2600" dirty="0">
                <a:solidFill>
                  <a:srgbClr val="B2B2B2"/>
                </a:solidFill>
                <a:latin typeface="Andale Mono" pitchFamily="49" charset="0"/>
              </a:rPr>
              <a:t>	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zh-TW" sz="2600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Understanding Wildcards</a:t>
            </a:r>
            <a:endParaRPr lang="en-US" altLang="zh-TW" dirty="0" smtClean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5305425" y="3352800"/>
            <a:ext cx="393700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>
                <a:solidFill>
                  <a:srgbClr val="000000"/>
                </a:solidFill>
              </a:rPr>
              <a:t>adirectory                         </a:t>
            </a:r>
            <a:endParaRPr lang="zh-TW" altLang="en-US" sz="260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330" y="3385629"/>
            <a:ext cx="6345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b="1" dirty="0" err="1">
                <a:latin typeface="Andale Mono" pitchFamily="49" charset="0"/>
              </a:rPr>
              <a:t>cp</a:t>
            </a:r>
            <a:r>
              <a:rPr lang="en-US" altLang="zh-TW" sz="2600" b="1" dirty="0">
                <a:latin typeface="Andale Mono" pitchFamily="49" charset="0"/>
              </a:rPr>
              <a:t>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10114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-0.32709 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5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40" grpId="0" animBg="1"/>
      <p:bldP spid="17203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092030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743200" y="2133600"/>
            <a:ext cx="5791200" cy="609600"/>
          </a:xfrm>
          <a:prstGeom prst="wedgeRoundRectCallout">
            <a:avLst>
              <a:gd name="adj1" fmla="val -68097"/>
              <a:gd name="adj2" fmla="val -14614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This flag </a:t>
            </a:r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dirty="0">
                <a:solidFill>
                  <a:srgbClr val="000000"/>
                </a:solidFill>
              </a:rPr>
              <a:t>reserves the original file’s date</a:t>
            </a:r>
          </a:p>
        </p:txBody>
      </p:sp>
    </p:spTree>
    <p:extLst>
      <p:ext uri="{BB962C8B-B14F-4D97-AF65-F5344CB8AC3E}">
        <p14:creationId xmlns:p14="http://schemas.microsoft.com/office/powerpoint/2010/main" val="121863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96440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808699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 smtClean="0">
                <a:solidFill>
                  <a:srgbClr val="10068E"/>
                </a:solidFill>
              </a:rPr>
              <a:t>mv</a:t>
            </a:r>
            <a:endParaRPr lang="en-US" altLang="zh-TW" b="1" dirty="0" smtClean="0">
              <a:solidFill>
                <a:srgbClr val="10068E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47800"/>
            <a:ext cx="8534400" cy="1371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10068E"/>
                </a:solidFill>
              </a:rPr>
              <a:t>To move </a:t>
            </a:r>
            <a:r>
              <a:rPr lang="en-US" altLang="zh-TW" dirty="0" smtClean="0"/>
              <a:t>a file from one directory to another:</a:t>
            </a:r>
            <a:br>
              <a:rPr lang="en-US" altLang="zh-TW" dirty="0" smtClean="0"/>
            </a:b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mv index.html ../friends/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3048000"/>
            <a:ext cx="8686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zh-TW" sz="3200" kern="0" dirty="0">
                <a:solidFill>
                  <a:srgbClr val="10068E"/>
                </a:solidFill>
                <a:latin typeface="Arial"/>
                <a:ea typeface="新細明體"/>
              </a:rPr>
              <a:t>To rename </a:t>
            </a: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a file (stays in the same directory):</a:t>
            </a:r>
            <a:b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</a:br>
            <a:r>
              <a:rPr lang="en-US" altLang="zh-TW" sz="3200" b="1" kern="0" dirty="0" err="1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mv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 index.html home.html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4572000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zh-TW" sz="3200" kern="0" dirty="0">
                <a:solidFill>
                  <a:srgbClr val="10068E"/>
                </a:solidFill>
                <a:latin typeface="Arial"/>
                <a:ea typeface="新細明體"/>
              </a:rPr>
              <a:t>To move </a:t>
            </a: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a file </a:t>
            </a:r>
            <a:r>
              <a:rPr lang="en-US" altLang="zh-TW" sz="3200" i="1" kern="0" dirty="0">
                <a:solidFill>
                  <a:srgbClr val="10068E"/>
                </a:solidFill>
                <a:latin typeface="Arial"/>
                <a:ea typeface="新細明體"/>
              </a:rPr>
              <a:t>and</a:t>
            </a:r>
            <a:r>
              <a:rPr lang="en-US" altLang="zh-TW" sz="3200" kern="0" dirty="0">
                <a:solidFill>
                  <a:srgbClr val="10068E"/>
                </a:solidFill>
                <a:latin typeface="Arial"/>
                <a:ea typeface="新細明體"/>
              </a:rPr>
              <a:t> rename </a:t>
            </a: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it at the same time:</a:t>
            </a:r>
            <a:b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</a:b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 </a:t>
            </a:r>
            <a:r>
              <a:rPr lang="en-US" altLang="zh-TW" sz="3200" b="1" kern="0" dirty="0" err="1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mv</a:t>
            </a:r>
            <a:r>
              <a:rPr lang="en-US" altLang="zh-TW" sz="16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 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index.html</a:t>
            </a:r>
            <a:r>
              <a:rPr lang="en-US" altLang="zh-TW" sz="11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 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../friends/home.html</a:t>
            </a:r>
          </a:p>
        </p:txBody>
      </p:sp>
    </p:spTree>
    <p:extLst>
      <p:ext uri="{BB962C8B-B14F-4D97-AF65-F5344CB8AC3E}">
        <p14:creationId xmlns:p14="http://schemas.microsoft.com/office/powerpoint/2010/main" val="1522133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  <p:bldP spid="4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12458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482069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991890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3365479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 err="1" smtClean="0">
                <a:solidFill>
                  <a:srgbClr val="10068E"/>
                </a:solidFill>
              </a:rPr>
              <a:t>rm</a:t>
            </a:r>
            <a:endParaRPr lang="en-US" altLang="zh-TW" b="1" dirty="0" smtClean="0">
              <a:solidFill>
                <a:srgbClr val="10068E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19200"/>
            <a:ext cx="8763000" cy="56388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To delete a single file:</a:t>
            </a:r>
            <a:br>
              <a:rPr lang="en-US" altLang="zh-TW" dirty="0" smtClean="0"/>
            </a:br>
            <a:r>
              <a:rPr lang="en-US" altLang="zh-TW" b="1" dirty="0" err="1" smtClean="0">
                <a:solidFill>
                  <a:schemeClr val="tx2"/>
                </a:solidFill>
                <a:latin typeface="Andale Mono" pitchFamily="49" charset="0"/>
              </a:rPr>
              <a:t>rm</a:t>
            </a:r>
            <a:r>
              <a:rPr lang="en-US" altLang="zh-TW" b="1" dirty="0" smtClean="0">
                <a:solidFill>
                  <a:schemeClr val="tx2"/>
                </a:solidFill>
                <a:latin typeface="Andale Mono" pitchFamily="49" charset="0"/>
              </a:rPr>
              <a:t> index.html</a:t>
            </a:r>
            <a:br>
              <a:rPr lang="en-US" altLang="zh-TW" b="1" dirty="0" smtClean="0">
                <a:solidFill>
                  <a:schemeClr val="tx2"/>
                </a:solidFill>
                <a:latin typeface="Andale Mono" pitchFamily="49" charset="0"/>
              </a:rPr>
            </a:br>
            <a:r>
              <a:rPr lang="en-US" altLang="zh-TW" i="1" dirty="0" smtClean="0"/>
              <a:t>(answer Y to confirm delete, </a:t>
            </a:r>
            <a:r>
              <a:rPr lang="en-US" altLang="zh-TW" b="1" i="1" u="sng" dirty="0" smtClean="0"/>
              <a:t>if</a:t>
            </a:r>
            <a:r>
              <a:rPr lang="en-US" altLang="zh-TW" i="1" dirty="0" smtClean="0"/>
              <a:t> it asks)</a:t>
            </a:r>
          </a:p>
          <a:p>
            <a:pPr eaLnBrk="1" hangingPunct="1">
              <a:buFontTx/>
              <a:buNone/>
            </a:pPr>
            <a:r>
              <a:rPr lang="en-US" altLang="zh-TW" i="1" dirty="0" smtClean="0"/>
              <a:t>  	(whether it asks depends on your settings)</a:t>
            </a:r>
          </a:p>
          <a:p>
            <a:pPr eaLnBrk="1" hangingPunct="1">
              <a:buFontTx/>
              <a:buNone/>
            </a:pPr>
            <a:endParaRPr lang="en-US" altLang="zh-TW" sz="1800" i="1" dirty="0" smtClean="0"/>
          </a:p>
          <a:p>
            <a:pPr eaLnBrk="1" hangingPunct="1"/>
            <a:r>
              <a:rPr lang="en-US" altLang="zh-TW" dirty="0" smtClean="0"/>
              <a:t>To </a:t>
            </a:r>
            <a:r>
              <a:rPr lang="en-US" altLang="zh-TW" b="1" u="sng" dirty="0" smtClean="0">
                <a:solidFill>
                  <a:srgbClr val="FF0000"/>
                </a:solidFill>
              </a:rPr>
              <a:t>f</a:t>
            </a:r>
            <a:r>
              <a:rPr lang="en-US" altLang="zh-TW" dirty="0" smtClean="0"/>
              <a:t>orce that you </a:t>
            </a:r>
            <a:r>
              <a:rPr lang="en-US" altLang="zh-TW" dirty="0" smtClean="0">
                <a:solidFill>
                  <a:srgbClr val="FFC000"/>
                </a:solidFill>
              </a:rPr>
              <a:t>will not be asked</a:t>
            </a:r>
            <a:r>
              <a:rPr lang="en-US" altLang="zh-TW" dirty="0" smtClean="0"/>
              <a:t>:</a:t>
            </a:r>
          </a:p>
          <a:p>
            <a:pPr eaLnBrk="1" hangingPunct="1">
              <a:buFontTx/>
              <a:buNone/>
            </a:pPr>
            <a:r>
              <a:rPr lang="en-US" altLang="zh-TW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b="1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  <a:latin typeface="Andale Mono"/>
              </a:rPr>
              <a:t>–</a:t>
            </a: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f index.html</a:t>
            </a:r>
          </a:p>
          <a:p>
            <a:pPr eaLnBrk="1" hangingPunct="1">
              <a:buFontTx/>
              <a:buNone/>
            </a:pPr>
            <a:endParaRPr lang="en-US" altLang="zh-TW" sz="1600" b="1" dirty="0" smtClean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/>
            <a:r>
              <a:rPr lang="en-US" altLang="zh-TW" dirty="0" smtClean="0"/>
              <a:t>To ensure that you</a:t>
            </a:r>
            <a:r>
              <a:rPr lang="en-US" altLang="zh-TW" dirty="0" smtClean="0">
                <a:solidFill>
                  <a:srgbClr val="FFC000"/>
                </a:solidFill>
              </a:rPr>
              <a:t> will be</a:t>
            </a:r>
            <a:r>
              <a:rPr lang="en-US" altLang="zh-TW" dirty="0" smtClean="0"/>
              <a:t> asked, </a:t>
            </a:r>
            <a:r>
              <a:rPr lang="en-US" altLang="zh-TW" b="1" dirty="0" smtClean="0">
                <a:solidFill>
                  <a:srgbClr val="FF0000"/>
                </a:solidFill>
              </a:rPr>
              <a:t>i</a:t>
            </a:r>
            <a:r>
              <a:rPr lang="en-US" altLang="zh-TW" dirty="0" smtClean="0"/>
              <a:t>nteractively:</a:t>
            </a:r>
            <a:br>
              <a:rPr lang="en-US" altLang="zh-TW" dirty="0" smtClean="0"/>
            </a:br>
            <a:r>
              <a:rPr lang="en-US" altLang="zh-TW" b="1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  <a:latin typeface="Andale Mono"/>
              </a:rPr>
              <a:t>–</a:t>
            </a:r>
            <a:r>
              <a:rPr lang="en-US" altLang="zh-TW" b="1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 *.html    </a:t>
            </a:r>
          </a:p>
          <a:p>
            <a:pPr eaLnBrk="1" hangingPunct="1">
              <a:buFontTx/>
              <a:buNone/>
            </a:pPr>
            <a:r>
              <a:rPr lang="en-US" altLang="zh-TW" b="1" dirty="0" smtClean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b="1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  <a:latin typeface="Andale Mono" pitchFamily="49" charset="0"/>
              </a:rPr>
              <a:t>-</a:t>
            </a: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I *.html </a:t>
            </a:r>
            <a:endParaRPr lang="en-US" altLang="zh-TW" i="1" dirty="0" smtClean="0">
              <a:latin typeface="Lucida Console" panose="020B0609040504020204" pitchFamily="49" charset="0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2209800" y="3962400"/>
            <a:ext cx="4419600" cy="609600"/>
          </a:xfrm>
          <a:prstGeom prst="wedgeRoundRectCallout">
            <a:avLst>
              <a:gd name="adj1" fmla="val -61153"/>
              <a:gd name="adj2" fmla="val 2611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Prompts before every removal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429000" y="5562600"/>
            <a:ext cx="4038600" cy="838200"/>
          </a:xfrm>
          <a:prstGeom prst="wedgeRoundRectCallout">
            <a:avLst>
              <a:gd name="adj1" fmla="val -93912"/>
              <a:gd name="adj2" fmla="val 5343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Prompts only once and only when removing 3 or more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962400" y="533400"/>
            <a:ext cx="4191000" cy="1371600"/>
          </a:xfrm>
          <a:prstGeom prst="wedgeRoundRectCallout">
            <a:avLst>
              <a:gd name="adj1" fmla="val 30921"/>
              <a:gd name="adj2" fmla="val 12671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Q:How can we change the 	default settings?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A: </a:t>
            </a:r>
            <a:r>
              <a:rPr lang="en-US" altLang="zh-TW" sz="2400" dirty="0" smtClean="0"/>
              <a:t>Modify</a:t>
            </a:r>
            <a:r>
              <a:rPr lang="en-US" altLang="zh-TW" sz="2400" dirty="0" smtClean="0">
                <a:solidFill>
                  <a:srgbClr val="000000"/>
                </a:solidFill>
              </a:rPr>
              <a:t> startup files.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63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54372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3629705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0129379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8534400" y="1549400"/>
            <a:ext cx="419100" cy="279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9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iSu" panose="02010509060101010101" pitchFamily="49" charset="-122"/>
                <a:ea typeface="LiSu" panose="02010509060101010101" pitchFamily="49" charset="-122"/>
              </a:rPr>
              <a:t>/ CSE662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6622" y="354050"/>
            <a:ext cx="8885996" cy="6523005"/>
            <a:chOff x="246622" y="354050"/>
            <a:chExt cx="8885996" cy="6523005"/>
          </a:xfrm>
        </p:grpSpPr>
        <p:sp>
          <p:nvSpPr>
            <p:cNvPr id="2" name="Rectangle 1"/>
            <p:cNvSpPr/>
            <p:nvPr/>
          </p:nvSpPr>
          <p:spPr bwMode="auto">
            <a:xfrm>
              <a:off x="250418" y="2229719"/>
              <a:ext cx="8882200" cy="4647336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43400" y="359627"/>
              <a:ext cx="4789217" cy="1871357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09053" y="354050"/>
              <a:ext cx="1634347" cy="147474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6622" y="354050"/>
              <a:ext cx="2462430" cy="187313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Rounded Rectangular Callout 2"/>
          <p:cNvSpPr/>
          <p:nvPr/>
        </p:nvSpPr>
        <p:spPr bwMode="auto">
          <a:xfrm>
            <a:off x="0" y="2819400"/>
            <a:ext cx="5029200" cy="1828800"/>
          </a:xfrm>
          <a:prstGeom prst="wedgeRoundRectCallout">
            <a:avLst>
              <a:gd name="adj1" fmla="val 22627"/>
              <a:gd name="adj2" fmla="val -887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latin typeface="Arial" charset="0"/>
              </a:rPr>
              <a:t>You can only learn </a:t>
            </a:r>
            <a:r>
              <a:rPr lang="en-US" sz="3200" b="1" dirty="0" smtClean="0">
                <a:latin typeface="Arial" charset="0"/>
              </a:rPr>
              <a:t>programming</a:t>
            </a:r>
            <a:r>
              <a:rPr lang="en-US" sz="3200" dirty="0" smtClean="0">
                <a:latin typeface="Arial" charset="0"/>
              </a:rPr>
              <a:t> by </a:t>
            </a:r>
            <a:r>
              <a:rPr lang="en-US" sz="3200" i="1" dirty="0" smtClean="0">
                <a:solidFill>
                  <a:srgbClr val="2D2D8A"/>
                </a:solidFill>
                <a:latin typeface="Arial" charset="0"/>
              </a:rPr>
              <a:t>coding</a:t>
            </a:r>
            <a:r>
              <a:rPr lang="en-US" sz="3200" dirty="0" smtClean="0">
                <a:latin typeface="Arial" charset="0"/>
              </a:rPr>
              <a:t> actual programs.</a:t>
            </a:r>
            <a:endParaRPr lang="en-US" sz="3200" dirty="0">
              <a:latin typeface="Arial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4027217" y="4503323"/>
            <a:ext cx="5105400" cy="1828800"/>
          </a:xfrm>
          <a:prstGeom prst="wedgeRoundRectCallout">
            <a:avLst>
              <a:gd name="adj1" fmla="val -43227"/>
              <a:gd name="adj2" fmla="val -819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20" dirty="0" smtClean="0">
                <a:latin typeface="Arial" charset="0"/>
              </a:rPr>
              <a:t>If you aren’t planning to do </a:t>
            </a:r>
            <a:r>
              <a:rPr lang="en-US" sz="3200" i="1" dirty="0" smtClean="0">
                <a:solidFill>
                  <a:srgbClr val="2D2D8A"/>
                </a:solidFill>
                <a:latin typeface="Arial" charset="0"/>
              </a:rPr>
              <a:t>your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 assignments</a:t>
            </a:r>
            <a:r>
              <a:rPr lang="en-US" sz="3200" dirty="0" smtClean="0">
                <a:latin typeface="Arial" charset="0"/>
              </a:rPr>
              <a:t>, then you are planning to fail.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15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75081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267200" y="2019300"/>
            <a:ext cx="4419600" cy="609600"/>
          </a:xfrm>
          <a:prstGeom prst="wedgeRoundRectCallout">
            <a:avLst>
              <a:gd name="adj1" fmla="val -53695"/>
              <a:gd name="adj2" fmla="val 1599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B</a:t>
            </a:r>
            <a:r>
              <a:rPr lang="en-US" altLang="zh-TW" sz="2400" dirty="0" smtClean="0">
                <a:solidFill>
                  <a:srgbClr val="000000"/>
                </a:solidFill>
              </a:rPr>
              <a:t>ehaves as you would expect.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790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751654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267200" y="2743200"/>
            <a:ext cx="4419600" cy="609600"/>
          </a:xfrm>
          <a:prstGeom prst="wedgeRoundRectCallout">
            <a:avLst>
              <a:gd name="adj1" fmla="val -53695"/>
              <a:gd name="adj2" fmla="val 1599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solidFill>
                  <a:srgbClr val="000000"/>
                </a:solidFill>
              </a:rPr>
              <a:t>The directory must be empty.</a:t>
            </a: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284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73376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/>
                <a:gridCol w="6324600"/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681357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 err="1" smtClean="0">
                <a:solidFill>
                  <a:srgbClr val="10068E"/>
                </a:solidFill>
              </a:rPr>
              <a:t>rm</a:t>
            </a:r>
            <a:r>
              <a:rPr lang="zh-TW" altLang="en-US" sz="4800" b="1" dirty="0" smtClean="0">
                <a:solidFill>
                  <a:srgbClr val="10068E"/>
                </a:solidFill>
              </a:rPr>
              <a:t> </a:t>
            </a:r>
            <a:r>
              <a:rPr lang="en-US" altLang="zh-TW" sz="4800" b="1" dirty="0" smtClean="0">
                <a:solidFill>
                  <a:srgbClr val="10068E"/>
                </a:solidFill>
              </a:rPr>
              <a:t>-r</a:t>
            </a:r>
            <a:endParaRPr lang="en-US" altLang="zh-TW" b="1" dirty="0" smtClean="0">
              <a:solidFill>
                <a:srgbClr val="10068E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19200"/>
            <a:ext cx="8763000" cy="5638800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To delete a directory and all its subdirectories:</a:t>
            </a:r>
            <a:br>
              <a:rPr lang="en-US" altLang="zh-TW" dirty="0" smtClean="0"/>
            </a:br>
            <a:r>
              <a:rPr lang="en-US" altLang="zh-TW" b="1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smtClean="0">
                <a:solidFill>
                  <a:schemeClr val="tx2"/>
                </a:solidFill>
                <a:latin typeface="Andale Mono" pitchFamily="49" charset="0"/>
              </a:rPr>
              <a:t>–</a:t>
            </a: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r </a:t>
            </a:r>
            <a:r>
              <a:rPr lang="en-US" altLang="zh-TW" b="1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>directoryName</a:t>
            </a: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/>
            </a:r>
            <a:b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endParaRPr lang="en-US" altLang="zh-TW" sz="1800" i="1" dirty="0" smtClean="0">
              <a:latin typeface="Lucida Console" panose="020B0609040504020204" pitchFamily="49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TW" dirty="0" smtClean="0"/>
              <a:t>Please note that UNIX gives you great power. </a:t>
            </a:r>
          </a:p>
          <a:p>
            <a:pPr eaLnBrk="1" hangingPunct="1">
              <a:spcBef>
                <a:spcPct val="0"/>
              </a:spcBef>
              <a:buClr>
                <a:schemeClr val="bg1"/>
              </a:buClr>
            </a:pPr>
            <a:r>
              <a:rPr lang="en-US" altLang="zh-TW" dirty="0" smtClean="0"/>
              <a:t>But Spiderman's uncle Ben reminds us that with great power comes great responsibility. </a:t>
            </a:r>
          </a:p>
          <a:p>
            <a:pPr lvl="1" eaLnBrk="1" hangingPunct="1"/>
            <a:r>
              <a:rPr lang="en-US" altLang="zh-TW" dirty="0" smtClean="0">
                <a:solidFill>
                  <a:srgbClr val="FF0000"/>
                </a:solidFill>
              </a:rPr>
              <a:t>DO </a:t>
            </a:r>
            <a:r>
              <a:rPr lang="en-US" altLang="zh-TW" b="1" dirty="0" smtClean="0">
                <a:solidFill>
                  <a:srgbClr val="FF0000"/>
                </a:solidFill>
              </a:rPr>
              <a:t>NOT</a:t>
            </a:r>
            <a:r>
              <a:rPr lang="en-US" altLang="zh-TW" dirty="0" smtClean="0">
                <a:solidFill>
                  <a:srgbClr val="FF0000"/>
                </a:solidFill>
              </a:rPr>
              <a:t> TYPE THIS:	</a:t>
            </a:r>
            <a:r>
              <a:rPr lang="en-US" altLang="zh-TW" sz="3200" b="1" dirty="0" err="1" smtClean="0">
                <a:solidFill>
                  <a:srgbClr val="FF0000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sz="3200" b="1" dirty="0" smtClean="0">
                <a:solidFill>
                  <a:srgbClr val="FF0000"/>
                </a:solidFill>
                <a:latin typeface="Andale Mono" pitchFamily="49" charset="0"/>
              </a:rPr>
              <a:t> –</a:t>
            </a:r>
            <a:r>
              <a:rPr lang="en-US" altLang="zh-TW" sz="3200" b="1" dirty="0" smtClean="0">
                <a:solidFill>
                  <a:srgbClr val="FF0000"/>
                </a:solidFill>
                <a:latin typeface="Lucida Console" panose="020B0609040504020204" pitchFamily="49" charset="0"/>
              </a:rPr>
              <a:t>r ~</a:t>
            </a:r>
            <a:endParaRPr lang="en-US" altLang="zh-TW" b="1" dirty="0" smtClean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zh-TW" b="1" dirty="0" smtClean="0">
                <a:solidFill>
                  <a:schemeClr val="tx2"/>
                </a:solidFill>
                <a:latin typeface="Andale Mono" pitchFamily="49" charset="0"/>
              </a:rPr>
              <a:t>		</a:t>
            </a:r>
            <a:r>
              <a:rPr lang="en-US" altLang="zh-TW" dirty="0" smtClean="0"/>
              <a:t>Just 7 characters and now everything is 	gone (if your system’s </a:t>
            </a:r>
            <a:r>
              <a:rPr lang="en-US" altLang="zh-TW" dirty="0" err="1" smtClean="0"/>
              <a:t>rm</a:t>
            </a:r>
            <a:r>
              <a:rPr lang="en-US" altLang="zh-TW" dirty="0" smtClean="0"/>
              <a:t> defaults to -f).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zh-TW" dirty="0" smtClean="0"/>
              <a:t>(Things like this don’t happen in Windows, because Microsoft doesn’t trust you with power.)</a:t>
            </a:r>
            <a:endParaRPr lang="en-US" altLang="zh-TW" i="1" dirty="0" smtClean="0"/>
          </a:p>
        </p:txBody>
      </p:sp>
      <p:pic>
        <p:nvPicPr>
          <p:cNvPr id="8" name="Picture 2" descr="With Great Power Comes Great Responsibility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71974"/>
            <a:ext cx="45720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468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1767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ls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ln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Change file permissions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33CC"/>
                </a:solidFill>
              </a:rPr>
              <a:t>Managing Files and Directories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5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34034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ln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33CC"/>
                </a:solidFill>
              </a:rPr>
              <a:t>Managing Files and Directories</a:t>
            </a:r>
            <a:endParaRPr lang="en-US" altLang="en-US" dirty="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8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The List Command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The list command (</a:t>
            </a:r>
            <a:r>
              <a:rPr lang="en-US" altLang="zh-TW" b="1" dirty="0" smtClean="0">
                <a:solidFill>
                  <a:schemeClr val="tx2"/>
                </a:solidFill>
                <a:latin typeface="Andale Mono" pitchFamily="49" charset="0"/>
              </a:rPr>
              <a:t>ls</a:t>
            </a:r>
            <a:r>
              <a:rPr lang="en-US" altLang="zh-TW" dirty="0" smtClean="0"/>
              <a:t>) shows the contents of a directory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We can add flags to the list command to modify what the command does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To use more than one flag, concatenate them:</a:t>
            </a:r>
            <a:br>
              <a:rPr lang="en-US" altLang="zh-TW" dirty="0" smtClean="0"/>
            </a:br>
            <a:r>
              <a:rPr lang="en-US" altLang="zh-TW" b="1" dirty="0" smtClean="0">
                <a:solidFill>
                  <a:schemeClr val="tx2"/>
                </a:solidFill>
                <a:latin typeface="Lucida Console" panose="020B0609040504020204" pitchFamily="49" charset="0"/>
              </a:rPr>
              <a:t>ls</a:t>
            </a:r>
            <a:r>
              <a:rPr lang="en-US" altLang="zh-TW" b="1" dirty="0" smtClean="0">
                <a:solidFill>
                  <a:schemeClr val="tx2"/>
                </a:solidFill>
                <a:latin typeface="Andale Mono" pitchFamily="49" charset="0"/>
              </a:rPr>
              <a:t> -</a:t>
            </a:r>
            <a:r>
              <a:rPr lang="en-US" altLang="zh-TW" b="1" dirty="0" err="1" smtClean="0">
                <a:solidFill>
                  <a:schemeClr val="tx2"/>
                </a:solidFill>
                <a:latin typeface="Lucida Console" panose="020B0609040504020204" pitchFamily="49" charset="0"/>
              </a:rPr>
              <a:t>lt</a:t>
            </a:r>
            <a:endParaRPr lang="en-US" altLang="zh-TW" b="1" dirty="0" smtClean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10068E"/>
                </a:solidFill>
              </a:rPr>
              <a:t>List Command Flags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575" y="1120775"/>
            <a:ext cx="8839200" cy="5737225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-S</a:t>
            </a:r>
            <a:r>
              <a:rPr lang="en-US" altLang="zh-TW" dirty="0">
                <a:solidFill>
                  <a:srgbClr val="FF0000"/>
                </a:solidFill>
              </a:rPr>
              <a:t> sorts file listings by </a:t>
            </a:r>
            <a:r>
              <a:rPr lang="en-US" altLang="zh-TW" b="1" u="sng" dirty="0">
                <a:solidFill>
                  <a:srgbClr val="FF0000"/>
                </a:solidFill>
              </a:rPr>
              <a:t>s</a:t>
            </a:r>
            <a:r>
              <a:rPr lang="en-US" altLang="zh-TW" dirty="0">
                <a:solidFill>
                  <a:srgbClr val="FF0000"/>
                </a:solidFill>
              </a:rPr>
              <a:t>ize.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-A</a:t>
            </a:r>
            <a:r>
              <a:rPr lang="en-US" altLang="zh-TW" dirty="0">
                <a:solidFill>
                  <a:srgbClr val="FF0000"/>
                </a:solidFill>
              </a:rPr>
              <a:t> shows </a:t>
            </a:r>
            <a:r>
              <a:rPr lang="en-US" altLang="zh-TW" b="1" u="sng" dirty="0" smtClean="0">
                <a:solidFill>
                  <a:srgbClr val="FF0000"/>
                </a:solidFill>
              </a:rPr>
              <a:t>a</a:t>
            </a:r>
            <a:r>
              <a:rPr lang="en-US" altLang="zh-TW" dirty="0" smtClean="0">
                <a:solidFill>
                  <a:srgbClr val="FF0000"/>
                </a:solidFill>
              </a:rPr>
              <a:t>ll files (including </a:t>
            </a:r>
            <a:r>
              <a:rPr lang="en-US" altLang="zh-TW" i="1" dirty="0" smtClean="0">
                <a:solidFill>
                  <a:srgbClr val="FF0000"/>
                </a:solidFill>
              </a:rPr>
              <a:t>hidden</a:t>
            </a:r>
            <a:r>
              <a:rPr lang="en-US" altLang="zh-TW" dirty="0" smtClean="0">
                <a:solidFill>
                  <a:srgbClr val="FF0000"/>
                </a:solidFill>
              </a:rPr>
              <a:t> files).</a:t>
            </a:r>
            <a:endParaRPr lang="en-US" altLang="zh-TW" dirty="0">
              <a:solidFill>
                <a:srgbClr val="FF0000"/>
              </a:solidFill>
            </a:endParaRPr>
          </a:p>
          <a:p>
            <a:pPr lvl="1" eaLnBrk="1" hangingPunct="1">
              <a:spcBef>
                <a:spcPct val="30000"/>
              </a:spcBef>
              <a:defRPr/>
            </a:pPr>
            <a:r>
              <a:rPr lang="en-US" altLang="zh-TW" sz="2900" dirty="0">
                <a:solidFill>
                  <a:srgbClr val="FF0000"/>
                </a:solidFill>
              </a:rPr>
              <a:t>Files whose names start with a ‘.’ are hidden.</a:t>
            </a:r>
          </a:p>
          <a:p>
            <a:pPr eaLnBrk="1" hangingPunct="1">
              <a:spcBef>
                <a:spcPct val="25000"/>
              </a:spcBef>
              <a:buClr>
                <a:srgbClr val="FFFFFF"/>
              </a:buClr>
              <a:defRPr/>
            </a:pPr>
            <a:r>
              <a:rPr lang="en-US" altLang="zh-TW" sz="33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 often use “</a:t>
            </a:r>
            <a:r>
              <a:rPr lang="en-US" altLang="zh-TW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 smtClean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b="1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</a:t>
            </a:r>
            <a:r>
              <a:rPr lang="en-US" altLang="zh-TW" b="1" dirty="0" err="1" smtClean="0">
                <a:solidFill>
                  <a:srgbClr val="FF0000"/>
                </a:solidFill>
                <a:latin typeface="Andale Mono" pitchFamily="49" charset="0"/>
              </a:rPr>
              <a:t>rt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</a:p>
          <a:p>
            <a:pPr lvl="1" eaLnBrk="1" hangingPunct="1">
              <a:spcBef>
                <a:spcPct val="5000"/>
              </a:spcBef>
              <a:defRPr/>
            </a:pPr>
            <a:r>
              <a:rPr lang="en-US" altLang="zh-TW" sz="2900" dirty="0" smtClean="0">
                <a:solidFill>
                  <a:srgbClr val="FF0000"/>
                </a:solidFill>
              </a:rPr>
              <a:t>This puts the most-recently modified files at the bottom, so they don’t scroll off (</a:t>
            </a:r>
            <a:r>
              <a:rPr lang="zh-TW" altLang="en-US" sz="2400" dirty="0">
                <a:solidFill>
                  <a:srgbClr val="FF0000"/>
                </a:solidFill>
              </a:rPr>
              <a:t>滾下</a:t>
            </a:r>
            <a:r>
              <a:rPr lang="en-US" altLang="zh-TW" sz="2900" dirty="0" smtClean="0">
                <a:solidFill>
                  <a:srgbClr val="FF0000"/>
                </a:solidFill>
              </a:rPr>
              <a:t>) the screen: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TW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 smtClean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dirty="0" smtClean="0">
                <a:solidFill>
                  <a:srgbClr val="FF0000"/>
                </a:solidFill>
              </a:rPr>
              <a:t> shows files in </a:t>
            </a:r>
            <a:r>
              <a:rPr lang="en-US" altLang="zh-TW" b="1" u="sng" dirty="0" smtClean="0">
                <a:solidFill>
                  <a:srgbClr val="FF0000"/>
                </a:solidFill>
              </a:rPr>
              <a:t>l</a:t>
            </a:r>
            <a:r>
              <a:rPr lang="en-US" altLang="zh-TW" dirty="0" smtClean="0">
                <a:solidFill>
                  <a:srgbClr val="FF0000"/>
                </a:solidFill>
              </a:rPr>
              <a:t>ong format, with details.</a:t>
            </a:r>
          </a:p>
          <a:p>
            <a:pPr eaLnBrk="1" hangingPunct="1">
              <a:spcBef>
                <a:spcPct val="25000"/>
              </a:spcBef>
              <a:defRPr/>
            </a:pPr>
            <a:r>
              <a:rPr lang="en-US" altLang="zh-TW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 smtClean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Andale Mono" pitchFamily="49" charset="0"/>
              </a:rPr>
              <a:t>-t</a:t>
            </a:r>
            <a:r>
              <a:rPr lang="en-US" altLang="zh-TW" dirty="0" smtClean="0">
                <a:solidFill>
                  <a:srgbClr val="FF0000"/>
                </a:solidFill>
              </a:rPr>
              <a:t> sorts file listings by last modified </a:t>
            </a:r>
            <a:r>
              <a:rPr lang="en-US" altLang="zh-TW" b="1" u="sng" dirty="0" smtClean="0">
                <a:solidFill>
                  <a:srgbClr val="FF0000"/>
                </a:solidFill>
              </a:rPr>
              <a:t>t</a:t>
            </a:r>
            <a:r>
              <a:rPr lang="en-US" altLang="zh-TW" dirty="0" smtClean="0">
                <a:solidFill>
                  <a:srgbClr val="FF0000"/>
                </a:solidFill>
              </a:rPr>
              <a:t>ime.</a:t>
            </a:r>
          </a:p>
          <a:p>
            <a:pPr eaLnBrk="1" hangingPunct="1">
              <a:spcBef>
                <a:spcPct val="25000"/>
              </a:spcBef>
              <a:defRPr/>
            </a:pPr>
            <a:r>
              <a:rPr lang="en-US" altLang="zh-TW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 smtClean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 smtClean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latin typeface="Andale Mono" pitchFamily="49" charset="0"/>
              </a:rPr>
              <a:t>-r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shows file listings </a:t>
            </a:r>
            <a:r>
              <a:rPr lang="en-US" altLang="zh-TW" dirty="0" smtClean="0">
                <a:solidFill>
                  <a:srgbClr val="FF0000"/>
                </a:solidFill>
              </a:rPr>
              <a:t>in </a:t>
            </a:r>
            <a:r>
              <a:rPr lang="en-US" altLang="zh-TW" b="1" u="sng" dirty="0" smtClean="0">
                <a:solidFill>
                  <a:srgbClr val="FF0000"/>
                </a:solidFill>
              </a:rPr>
              <a:t>r</a:t>
            </a:r>
            <a:r>
              <a:rPr lang="en-US" altLang="zh-TW" dirty="0" smtClean="0">
                <a:solidFill>
                  <a:srgbClr val="FF0000"/>
                </a:solidFill>
              </a:rPr>
              <a:t>everse order.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76200" y="3048000"/>
            <a:ext cx="381000" cy="419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50209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22:07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23:09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22:09 ACE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      5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900" b="1" dirty="0" smtClean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55</a:t>
            </a:r>
            <a:r>
              <a:rPr lang="en-US" altLang="en-US" sz="1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49786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22:10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2925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94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68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22:15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22:16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3 22:18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51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b="1" dirty="0" err="1">
                <a:solidFill>
                  <a:srgbClr val="FFFF0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 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ACE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FFFF00"/>
              </a:solidFill>
              <a:latin typeface="High Tower Text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43600" y="76200"/>
            <a:ext cx="1676400" cy="1698625"/>
            <a:chOff x="2133600" y="76200"/>
            <a:chExt cx="1676400" cy="1698625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2133600" y="76200"/>
              <a:ext cx="1676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1" hangingPunct="1"/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This is the file name</a:t>
              </a:r>
              <a:endParaRPr lang="en-US" altLang="zh-TW" sz="24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10800000" flipH="1">
              <a:off x="2895600" y="1241425"/>
              <a:ext cx="152400" cy="5334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089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0129379" cy="68580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46622" y="354050"/>
            <a:ext cx="8885996" cy="6503951"/>
            <a:chOff x="246622" y="354050"/>
            <a:chExt cx="8885996" cy="6503951"/>
          </a:xfrm>
        </p:grpSpPr>
        <p:sp>
          <p:nvSpPr>
            <p:cNvPr id="2" name="Rectangle 1"/>
            <p:cNvSpPr/>
            <p:nvPr/>
          </p:nvSpPr>
          <p:spPr bwMode="auto">
            <a:xfrm>
              <a:off x="250418" y="5935851"/>
              <a:ext cx="8882200" cy="922150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43400" y="359627"/>
              <a:ext cx="4789217" cy="1871357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09053" y="354050"/>
              <a:ext cx="1634347" cy="147474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6622" y="354050"/>
              <a:ext cx="2462430" cy="187313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50418" y="2229719"/>
              <a:ext cx="8882200" cy="2723281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81000" y="5353919"/>
              <a:ext cx="8751618" cy="513481"/>
            </a:xfrm>
            <a:prstGeom prst="rect">
              <a:avLst/>
            </a:prstGeom>
            <a:solidFill>
              <a:schemeClr val="bg1">
                <a:alpha val="85098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Rounded Rectangular Callout 2"/>
          <p:cNvSpPr/>
          <p:nvPr/>
        </p:nvSpPr>
        <p:spPr bwMode="auto">
          <a:xfrm>
            <a:off x="0" y="2819400"/>
            <a:ext cx="5029200" cy="1828800"/>
          </a:xfrm>
          <a:prstGeom prst="wedgeRoundRectCallout">
            <a:avLst>
              <a:gd name="adj1" fmla="val 22627"/>
              <a:gd name="adj2" fmla="val -887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latin typeface="Arial" charset="0"/>
              </a:rPr>
              <a:t>You can only learn </a:t>
            </a:r>
            <a:r>
              <a:rPr lang="en-US" sz="3200" b="1" dirty="0" smtClean="0">
                <a:latin typeface="Arial" charset="0"/>
              </a:rPr>
              <a:t>programming</a:t>
            </a:r>
            <a:r>
              <a:rPr lang="en-US" sz="3200" dirty="0" smtClean="0">
                <a:latin typeface="Arial" charset="0"/>
              </a:rPr>
              <a:t> by </a:t>
            </a:r>
            <a:r>
              <a:rPr lang="en-US" sz="3200" i="1" dirty="0" smtClean="0">
                <a:solidFill>
                  <a:srgbClr val="2D2D8A"/>
                </a:solidFill>
                <a:latin typeface="Arial" charset="0"/>
              </a:rPr>
              <a:t>coding</a:t>
            </a:r>
            <a:r>
              <a:rPr lang="en-US" sz="3200" dirty="0" smtClean="0">
                <a:latin typeface="Arial" charset="0"/>
              </a:rPr>
              <a:t> actual programs.</a:t>
            </a:r>
            <a:endParaRPr lang="en-US" sz="3200" dirty="0">
              <a:latin typeface="Arial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4027217" y="4503323"/>
            <a:ext cx="5105400" cy="1828800"/>
          </a:xfrm>
          <a:prstGeom prst="wedgeRoundRectCallout">
            <a:avLst>
              <a:gd name="adj1" fmla="val -43227"/>
              <a:gd name="adj2" fmla="val -819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20" dirty="0" smtClean="0">
                <a:latin typeface="Arial" charset="0"/>
              </a:rPr>
              <a:t>If you aren’t planning to do </a:t>
            </a:r>
            <a:r>
              <a:rPr lang="en-US" sz="3200" i="1" dirty="0" smtClean="0">
                <a:solidFill>
                  <a:srgbClr val="2D2D8A"/>
                </a:solidFill>
                <a:latin typeface="Arial" charset="0"/>
              </a:rPr>
              <a:t>your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 assignments</a:t>
            </a:r>
            <a:r>
              <a:rPr lang="en-US" sz="3200" dirty="0" smtClean="0">
                <a:latin typeface="Arial" charset="0"/>
              </a:rPr>
              <a:t>, then you are </a:t>
            </a: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planning to fail</a:t>
            </a:r>
            <a:r>
              <a:rPr lang="en-US" sz="3200" dirty="0" smtClean="0">
                <a:latin typeface="Arial" charset="0"/>
              </a:rPr>
              <a:t>.</a:t>
            </a:r>
            <a:endParaRPr lang="en-US" sz="3200" dirty="0">
              <a:latin typeface="Arial" charset="0"/>
            </a:endParaRPr>
          </a:p>
        </p:txBody>
      </p:sp>
      <p:sp>
        <p:nvSpPr>
          <p:cNvPr id="16" name="Arc 15"/>
          <p:cNvSpPr/>
          <p:nvPr/>
        </p:nvSpPr>
        <p:spPr bwMode="auto">
          <a:xfrm rot="930268">
            <a:off x="1908527" y="2909744"/>
            <a:ext cx="6610773" cy="3776923"/>
          </a:xfrm>
          <a:prstGeom prst="arc">
            <a:avLst>
              <a:gd name="adj1" fmla="val 466416"/>
              <a:gd name="adj2" fmla="val 919837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4419600" y="0"/>
            <a:ext cx="4724400" cy="2057400"/>
          </a:xfrm>
          <a:prstGeom prst="wedgeRoundRectCallout">
            <a:avLst>
              <a:gd name="adj1" fmla="val -36273"/>
              <a:gd name="adj2" fmla="val 20289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latin typeface="Arial" charset="0"/>
              </a:rPr>
              <a:t>And don’t plan on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copying</a:t>
            </a:r>
            <a:r>
              <a:rPr lang="en-US" sz="3200" dirty="0" smtClean="0">
                <a:latin typeface="Arial" charset="0"/>
              </a:rPr>
              <a:t> another student’s work either…</a:t>
            </a: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0" y="2209800"/>
            <a:ext cx="8382000" cy="4648200"/>
          </a:xfrm>
          <a:prstGeom prst="wedgeRoundRectCallout">
            <a:avLst>
              <a:gd name="adj1" fmla="val 21901"/>
              <a:gd name="adj2" fmla="val -7169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10" dirty="0" smtClean="0">
                <a:latin typeface="Arial" charset="0"/>
              </a:rPr>
              <a:t>If you cheat, one of two things will happen: 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You’ll get caught </a:t>
            </a:r>
            <a:r>
              <a:rPr lang="en-US" sz="3200" dirty="0" smtClean="0">
                <a:latin typeface="Arial" charset="0"/>
              </a:rPr>
              <a:t>(so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both</a:t>
            </a:r>
            <a:r>
              <a:rPr lang="en-US" sz="3200" dirty="0" smtClean="0">
                <a:latin typeface="Arial" charset="0"/>
              </a:rPr>
              <a:t> the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copier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i="1" dirty="0" smtClean="0">
                <a:latin typeface="Arial" charset="0"/>
              </a:rPr>
              <a:t>and</a:t>
            </a:r>
            <a:r>
              <a:rPr lang="en-US" sz="3200" dirty="0" smtClean="0">
                <a:latin typeface="Arial" charset="0"/>
              </a:rPr>
              <a:t> the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helper</a:t>
            </a:r>
            <a:r>
              <a:rPr lang="en-US" sz="3200" dirty="0" smtClean="0">
                <a:latin typeface="Arial" charset="0"/>
              </a:rPr>
              <a:t> directly </a:t>
            </a: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fail the entire course</a:t>
            </a:r>
            <a:r>
              <a:rPr lang="en-US" sz="3200" dirty="0" smtClean="0">
                <a:latin typeface="Arial" charset="0"/>
              </a:rPr>
              <a:t>).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You</a:t>
            </a:r>
            <a:r>
              <a:rPr lang="en-US" sz="3200" dirty="0" smtClean="0">
                <a:latin typeface="Arial" charset="0"/>
              </a:rPr>
              <a:t> won’t get caught but </a:t>
            </a: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won’t learn</a:t>
            </a:r>
            <a:r>
              <a:rPr lang="en-US" sz="3200" dirty="0" smtClean="0">
                <a:latin typeface="Arial" charset="0"/>
              </a:rPr>
              <a:t>, so:</a:t>
            </a:r>
            <a:br>
              <a:rPr lang="en-US" sz="3200" dirty="0" smtClean="0">
                <a:latin typeface="Arial" charset="0"/>
              </a:rPr>
            </a:br>
            <a:r>
              <a:rPr lang="en-US" sz="3200" dirty="0" smtClean="0">
                <a:latin typeface="Arial" charset="0"/>
              </a:rPr>
              <a:t>- You’ll probably fail the exams. </a:t>
            </a:r>
            <a:br>
              <a:rPr lang="en-US" sz="3200" dirty="0" smtClean="0">
                <a:latin typeface="Arial" charset="0"/>
              </a:rPr>
            </a:br>
            <a:r>
              <a:rPr lang="en-US" sz="3200" dirty="0" smtClean="0">
                <a:latin typeface="Arial" charset="0"/>
              </a:rPr>
              <a:t>- You’ll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 smtClean="0">
                <a:latin typeface="Arial" charset="0"/>
              </a:rPr>
              <a:t>on the chance to learn </a:t>
            </a:r>
          </a:p>
          <a:p>
            <a:pPr marL="627063" marR="0" indent="-287338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dirty="0">
                <a:latin typeface="Arial" charset="0"/>
              </a:rPr>
              <a:t>	</a:t>
            </a:r>
            <a:r>
              <a:rPr lang="en-US" sz="3200" dirty="0" smtClean="0">
                <a:latin typeface="Arial" charset="0"/>
              </a:rPr>
              <a:t>a </a:t>
            </a:r>
            <a:r>
              <a:rPr lang="en-US" sz="3200" b="1" dirty="0" smtClean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 smtClean="0">
                <a:latin typeface="Arial" charset="0"/>
              </a:rPr>
              <a:t>that can let you henceforth do things quicker.</a:t>
            </a:r>
          </a:p>
          <a:p>
            <a:pPr marL="627063" indent="-225425" eaLnBrk="1" hangingPunct="1">
              <a:tabLst>
                <a:tab pos="342900" algn="l"/>
              </a:tabLst>
            </a:pPr>
            <a:r>
              <a:rPr lang="en-US" sz="3200" dirty="0">
                <a:latin typeface="Arial" charset="0"/>
              </a:rPr>
              <a:t>-</a:t>
            </a:r>
            <a:r>
              <a:rPr lang="en-US" sz="3200" spc="-10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Y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u’ll </a:t>
            </a:r>
            <a:r>
              <a:rPr lang="en-US" sz="3200" spc="-40" dirty="0">
                <a:latin typeface="Arial" charset="0"/>
              </a:rPr>
              <a:t>no</a:t>
            </a:r>
            <a:r>
              <a:rPr lang="en-US" sz="3200" spc="-30" dirty="0">
                <a:latin typeface="Arial" charset="0"/>
              </a:rPr>
              <a:t>t be prepared f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r t</a:t>
            </a:r>
            <a:r>
              <a:rPr lang="en-US" sz="3200" spc="-50" dirty="0">
                <a:latin typeface="Arial" charset="0"/>
              </a:rPr>
              <a:t>h</a:t>
            </a:r>
            <a:r>
              <a:rPr lang="en-US" sz="3200" spc="-30" dirty="0">
                <a:latin typeface="Arial" charset="0"/>
              </a:rPr>
              <a:t>e</a:t>
            </a:r>
            <a:r>
              <a:rPr lang="en-US" sz="2800" spc="-30" dirty="0"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latin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1912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2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b="1" dirty="0" err="1">
                <a:solidFill>
                  <a:srgbClr val="FFFF0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 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ACE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BBE0FD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FFFF00"/>
              </a:solidFill>
              <a:latin typeface="High Tower Text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43600" y="76200"/>
            <a:ext cx="1676400" cy="1698625"/>
            <a:chOff x="2133600" y="76200"/>
            <a:chExt cx="1676400" cy="1698625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2133600" y="76200"/>
              <a:ext cx="1676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1" hangingPunct="1"/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This is the file name</a:t>
              </a:r>
              <a:endParaRPr lang="en-US" altLang="zh-TW" sz="24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10800000" flipH="1">
              <a:off x="2895600" y="1241425"/>
              <a:ext cx="152400" cy="5334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2400" y="76200"/>
            <a:ext cx="5638800" cy="1698625"/>
            <a:chOff x="152400" y="76200"/>
            <a:chExt cx="5638800" cy="1698625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152400" y="76200"/>
              <a:ext cx="56388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solidFill>
              <a:srgbClr val="BBE0E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This is the user name who owns the file.</a:t>
              </a:r>
              <a:b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spc="-100" dirty="0" smtClean="0">
                  <a:solidFill>
                    <a:srgbClr val="000000"/>
                  </a:solidFill>
                  <a:latin typeface="Arial Narrow" pitchFamily="34" charset="0"/>
                </a:rPr>
                <a:t>(The computer I was using had an English account</a:t>
              </a:r>
              <a:br>
                <a:rPr lang="en-US" altLang="zh-TW" sz="2400" b="1" spc="-100" dirty="0" smtClean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spc="-100" dirty="0" smtClean="0">
                  <a:solidFill>
                    <a:srgbClr val="000000"/>
                  </a:solidFill>
                  <a:latin typeface="Arial Narrow" pitchFamily="34" charset="0"/>
                </a:rPr>
                <a:t>named “English” plus a Chinese account.)</a:t>
              </a:r>
              <a:endParaRPr lang="en-US" altLang="zh-TW" sz="2400" b="1" spc="-100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H="1">
              <a:off x="2971800" y="1241425"/>
              <a:ext cx="152400" cy="533400"/>
            </a:xfrm>
            <a:prstGeom prst="triangle">
              <a:avLst>
                <a:gd name="adj" fmla="val 50000"/>
              </a:avLst>
            </a:prstGeom>
            <a:solidFill>
              <a:srgbClr val="BBE0E3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695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50209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55</a:t>
            </a:r>
            <a:r>
              <a:rPr lang="en-US" altLang="en-US" sz="1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49786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2925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94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68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86200" y="76200"/>
            <a:ext cx="1295400" cy="1676400"/>
            <a:chOff x="2286000" y="76200"/>
            <a:chExt cx="1295400" cy="1676400"/>
          </a:xfrm>
          <a:solidFill>
            <a:srgbClr val="92D050"/>
          </a:solidFill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286000" y="76200"/>
              <a:ext cx="1295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This is the</a:t>
              </a:r>
              <a:b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file size</a:t>
              </a:r>
              <a:endParaRPr lang="en-US" altLang="zh-TW" sz="24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H="1">
              <a:off x="3048000" y="1219200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217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50209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23:09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22:09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55</a:t>
            </a:r>
            <a:r>
              <a:rPr lang="en-US" altLang="en-US" sz="1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49786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22:10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2925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94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68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22:15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22:16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92D05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92D05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FF4700"/>
                </a:solidFill>
                <a:latin typeface="Times New Roman" pitchFamily="18" charset="0"/>
              </a:rPr>
              <a:t>3 22:18</a:t>
            </a:r>
            <a:r>
              <a:rPr lang="en-US" altLang="en-US" sz="2000" b="1" dirty="0">
                <a:solidFill>
                  <a:srgbClr val="FF470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57800" y="76200"/>
            <a:ext cx="1295400" cy="1676400"/>
            <a:chOff x="2438400" y="76200"/>
            <a:chExt cx="1295400" cy="1676400"/>
          </a:xfrm>
          <a:solidFill>
            <a:srgbClr val="FF4700"/>
          </a:solidFill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438400" y="76200"/>
              <a:ext cx="1295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This is the</a:t>
              </a:r>
              <a:b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time last</a:t>
              </a:r>
              <a:b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modified</a:t>
              </a:r>
              <a:endParaRPr lang="en-US" altLang="zh-TW" sz="24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 rot="10800000" flipH="1">
              <a:off x="2895600" y="1219200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86200" y="76200"/>
            <a:ext cx="1295400" cy="1676400"/>
            <a:chOff x="2286000" y="76200"/>
            <a:chExt cx="1295400" cy="1676400"/>
          </a:xfrm>
          <a:solidFill>
            <a:srgbClr val="92D050"/>
          </a:solidFill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286000" y="76200"/>
              <a:ext cx="1295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This is the</a:t>
              </a:r>
              <a:b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 smtClean="0">
                  <a:solidFill>
                    <a:srgbClr val="000000"/>
                  </a:solidFill>
                  <a:latin typeface="Arial Narrow" pitchFamily="34" charset="0"/>
                </a:rPr>
                <a:t>file size</a:t>
              </a:r>
              <a:endParaRPr lang="en-US" altLang="zh-TW" sz="24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H="1">
              <a:off x="3048000" y="1219200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2000" y="4419600"/>
            <a:ext cx="3048000" cy="1524000"/>
          </a:xfrm>
          <a:prstGeom prst="wedgeRoundRectCallout">
            <a:avLst>
              <a:gd name="adj1" fmla="val 119783"/>
              <a:gd name="adj2" fmla="val 75228"/>
              <a:gd name="adj3" fmla="val 16667"/>
            </a:avLst>
          </a:prstGeom>
          <a:solidFill>
            <a:srgbClr val="00FFCC"/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The most recent ones are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 Narrow" pitchFamily="34" charset="0"/>
              </a:rPr>
              <a:t>on the bottom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, because we used the flags –r and –t.</a:t>
            </a:r>
            <a:endParaRPr lang="en-US" altLang="zh-TW" sz="24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581400" y="3124200"/>
            <a:ext cx="3048000" cy="1524000"/>
          </a:xfrm>
          <a:prstGeom prst="wedgeRoundRectCallout">
            <a:avLst>
              <a:gd name="adj1" fmla="val -72015"/>
              <a:gd name="adj2" fmla="val 61071"/>
              <a:gd name="adj3" fmla="val 16667"/>
            </a:avLst>
          </a:prstGeom>
          <a:solidFill>
            <a:srgbClr val="00FFCC"/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The advantage of this is they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 Narrow" pitchFamily="34" charset="0"/>
              </a:rPr>
              <a:t>won’t scroll off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 (</a:t>
            </a:r>
            <a:r>
              <a:rPr lang="zh-TW" altLang="en-US" sz="2000" b="1" dirty="0">
                <a:solidFill>
                  <a:srgbClr val="000000"/>
                </a:solidFill>
                <a:latin typeface="Arial Narrow" pitchFamily="34" charset="0"/>
              </a:rPr>
              <a:t>滾下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) the screen if the listing is long.</a:t>
            </a:r>
            <a:endParaRPr lang="en-US" altLang="zh-TW" sz="24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96000" y="1905000"/>
            <a:ext cx="3048000" cy="1524000"/>
          </a:xfrm>
          <a:prstGeom prst="wedgeRoundRectCallout">
            <a:avLst>
              <a:gd name="adj1" fmla="val -72015"/>
              <a:gd name="adj2" fmla="val 61071"/>
              <a:gd name="adj3" fmla="val 16667"/>
            </a:avLst>
          </a:prstGeom>
          <a:solidFill>
            <a:srgbClr val="00FFCC"/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The advantage of this is that these are the files you are probably </a:t>
            </a:r>
            <a:r>
              <a:rPr lang="en-US" altLang="zh-TW" sz="2400" b="1" dirty="0" smtClean="0">
                <a:solidFill>
                  <a:srgbClr val="FF0000"/>
                </a:solidFill>
                <a:latin typeface="Arial Narrow" pitchFamily="34" charset="0"/>
              </a:rPr>
              <a:t>currently working with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.</a:t>
            </a:r>
            <a:endParaRPr lang="en-US" altLang="zh-TW" sz="24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5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8944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1900" b="1" dirty="0" smtClean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 smtClean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English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89447" name="AutoShape 7"/>
          <p:cNvSpPr>
            <a:spLocks noChangeArrowheads="1"/>
          </p:cNvSpPr>
          <p:nvPr/>
        </p:nvSpPr>
        <p:spPr bwMode="auto">
          <a:xfrm>
            <a:off x="76200" y="76200"/>
            <a:ext cx="3276600" cy="1219200"/>
          </a:xfrm>
          <a:prstGeom prst="wedgeRoundRectCallout">
            <a:avLst>
              <a:gd name="adj1" fmla="val -4796"/>
              <a:gd name="adj2" fmla="val 49741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These spots indicate the owner’s 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permissions</a:t>
            </a:r>
            <a:endParaRPr lang="en-US" altLang="zh-TW" sz="2400" b="1" dirty="0">
              <a:solidFill>
                <a:srgbClr val="000000"/>
              </a:solidFill>
              <a:latin typeface="Arial Narrow" pitchFamily="34" charset="0"/>
            </a:endParaRPr>
          </a:p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( Read, Write, </a:t>
            </a:r>
            <a:r>
              <a:rPr lang="en-US" altLang="zh-TW" sz="2400" b="1" dirty="0" err="1">
                <a:solidFill>
                  <a:srgbClr val="000000"/>
                </a:solidFill>
                <a:latin typeface="Arial Narrow" pitchFamily="34" charset="0"/>
              </a:rPr>
              <a:t>eXecute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 )</a:t>
            </a:r>
          </a:p>
        </p:txBody>
      </p:sp>
      <p:sp>
        <p:nvSpPr>
          <p:cNvPr id="189448" name="AutoShape 8"/>
          <p:cNvSpPr>
            <a:spLocks noChangeArrowheads="1"/>
          </p:cNvSpPr>
          <p:nvPr/>
        </p:nvSpPr>
        <p:spPr bwMode="auto">
          <a:xfrm rot="10800000" flipH="1">
            <a:off x="1501775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TW" altLang="zh-TW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12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91490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1493" name="AutoShape 5"/>
          <p:cNvSpPr>
            <a:spLocks noChangeArrowheads="1"/>
          </p:cNvSpPr>
          <p:nvPr/>
        </p:nvSpPr>
        <p:spPr bwMode="auto">
          <a:xfrm>
            <a:off x="76200" y="76200"/>
            <a:ext cx="3733800" cy="1219200"/>
          </a:xfrm>
          <a:prstGeom prst="wedgeRoundRectCallout">
            <a:avLst>
              <a:gd name="adj1" fmla="val -6250"/>
              <a:gd name="adj2" fmla="val 49741"/>
              <a:gd name="adj3" fmla="val 16667"/>
            </a:avLst>
          </a:prstGeom>
          <a:solidFill>
            <a:srgbClr val="66FF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These indicate the group’s 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permissions 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(several users may share a group )</a:t>
            </a:r>
          </a:p>
        </p:txBody>
      </p:sp>
      <p:sp>
        <p:nvSpPr>
          <p:cNvPr id="191494" name="AutoShape 6"/>
          <p:cNvSpPr>
            <a:spLocks noChangeArrowheads="1"/>
          </p:cNvSpPr>
          <p:nvPr/>
        </p:nvSpPr>
        <p:spPr bwMode="auto">
          <a:xfrm rot="10800000" flipH="1">
            <a:off x="1828800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eaLnBrk="1" hangingPunct="1"/>
            <a:endParaRPr lang="zh-TW" altLang="zh-TW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17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23:09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22:10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3541" name="AutoShape 5"/>
          <p:cNvSpPr>
            <a:spLocks noChangeArrowheads="1"/>
          </p:cNvSpPr>
          <p:nvPr/>
        </p:nvSpPr>
        <p:spPr bwMode="auto">
          <a:xfrm>
            <a:off x="609600" y="76200"/>
            <a:ext cx="3352800" cy="1219200"/>
          </a:xfrm>
          <a:prstGeom prst="wedgeRoundRectCallout">
            <a:avLst>
              <a:gd name="adj1" fmla="val -3551"/>
              <a:gd name="adj2" fmla="val 49741"/>
              <a:gd name="adj3" fmla="val 16667"/>
            </a:avLst>
          </a:prstGeom>
          <a:solidFill>
            <a:srgbClr val="CC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These indicate the 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permissions 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for others</a:t>
            </a:r>
          </a:p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(</a:t>
            </a:r>
            <a:r>
              <a:rPr lang="en-US" altLang="zh-TW" sz="2400" b="1" i="1" dirty="0" err="1">
                <a:solidFill>
                  <a:srgbClr val="000000"/>
                </a:solidFill>
                <a:latin typeface="Arial Narrow" pitchFamily="34" charset="0"/>
              </a:rPr>
              <a:t>ie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, general permissions)</a:t>
            </a:r>
          </a:p>
        </p:txBody>
      </p:sp>
      <p:sp>
        <p:nvSpPr>
          <p:cNvPr id="193542" name="AutoShape 6"/>
          <p:cNvSpPr>
            <a:spLocks noChangeArrowheads="1"/>
          </p:cNvSpPr>
          <p:nvPr/>
        </p:nvSpPr>
        <p:spPr bwMode="auto">
          <a:xfrm rot="10800000" flipH="1">
            <a:off x="2187575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CC9900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 eaLnBrk="1" hangingPunct="1"/>
            <a:endParaRPr lang="zh-TW" altLang="en-US" b="1">
              <a:solidFill>
                <a:srgbClr val="CC99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17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>
                <a:solidFill>
                  <a:srgbClr val="C0C0C0"/>
                </a:solidFill>
                <a:latin typeface="High Tower Text" pitchFamily="18" charset="0"/>
              </a:rPr>
              <a:t>lrt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b="1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square.c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b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50209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22:07 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5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6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23:09 Afile</a:t>
            </a:r>
            <a:endParaRPr lang="en-US" altLang="en-US" sz="2000" b="1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22:09 ACE</a:t>
            </a:r>
            <a:endParaRPr lang="en-US" altLang="en-US" sz="2000" b="1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4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      5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22:09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b="1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en-US" sz="1900" b="1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2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19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55</a:t>
            </a:r>
            <a:r>
              <a:rPr lang="en-US" altLang="en-US" sz="1000" b="1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22:10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APROG.c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49786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22:10 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APROG.x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2925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94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22:14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b="1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68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22:15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1900" b="1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b="1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22:16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count_A_files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English None     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47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>
                <a:solidFill>
                  <a:srgbClr val="C0C0C0"/>
                </a:solidFill>
                <a:latin typeface="Times New Roman" pitchFamily="18" charset="0"/>
              </a:rPr>
              <a:t>3 22:18</a:t>
            </a:r>
            <a:r>
              <a:rPr lang="en-US" altLang="en-US" sz="2000" b="1">
                <a:solidFill>
                  <a:srgbClr val="C0C0C0"/>
                </a:solidFill>
                <a:latin typeface="High Tower Text" pitchFamily="18" charset="0"/>
              </a:rPr>
              <a:t> count_files</a:t>
            </a:r>
            <a:endParaRPr lang="zh-TW" altLang="en-US" sz="2000" b="1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" y="76200"/>
            <a:ext cx="3703712" cy="1219200"/>
          </a:xfrm>
          <a:prstGeom prst="wedgeRoundRectCallout">
            <a:avLst>
              <a:gd name="adj1" fmla="val -167"/>
              <a:gd name="adj2" fmla="val 49741"/>
              <a:gd name="adj3" fmla="val 16667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This spot indicates if it is a 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directory or a link. 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(None of these 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shown are either type.)</a:t>
            </a:r>
            <a:endParaRPr lang="en-US" altLang="zh-TW" sz="24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0800000" flipH="1">
            <a:off x="1143000" y="1241425"/>
            <a:ext cx="228600" cy="533400"/>
          </a:xfrm>
          <a:prstGeom prst="triangle">
            <a:avLst>
              <a:gd name="adj" fmla="val 50000"/>
            </a:avLst>
          </a:prstGeom>
          <a:solidFill>
            <a:srgbClr val="FF99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TW" altLang="zh-TW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" name="Oval Callout 1"/>
          <p:cNvSpPr/>
          <p:nvPr/>
        </p:nvSpPr>
        <p:spPr bwMode="auto">
          <a:xfrm>
            <a:off x="3779912" y="1241425"/>
            <a:ext cx="1296144" cy="891431"/>
          </a:xfrm>
          <a:prstGeom prst="wedgeEllipseCallout">
            <a:avLst>
              <a:gd name="adj1" fmla="val -160272"/>
              <a:gd name="adj2" fmla="val -9407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400" dirty="0" smtClean="0">
              <a:solidFill>
                <a:srgbClr val="000000"/>
              </a:solidFill>
              <a:latin typeface="Arial" charset="0"/>
              <a:ea typeface="新細明體" charset="-120"/>
            </a:endParaRPr>
          </a:p>
          <a:p>
            <a:pPr eaLnBrk="1" hangingPunct="1"/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新細明體" charset="-120"/>
              </a:rPr>
              <a:t>a </a:t>
            </a:r>
            <a:r>
              <a:rPr lang="en-US" sz="2400" i="1" dirty="0" smtClean="0">
                <a:solidFill>
                  <a:srgbClr val="000000"/>
                </a:solidFill>
                <a:latin typeface="Arial" charset="0"/>
                <a:ea typeface="新細明體" charset="-120"/>
              </a:rPr>
              <a:t>link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新細明體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6110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206524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kern="0" smtClean="0">
                <a:solidFill>
                  <a:srgbClr val="10068E"/>
                </a:solidFill>
              </a:rPr>
              <a:t>links</a:t>
            </a:r>
            <a:r>
              <a:rPr lang="en-US" altLang="zh-TW" kern="0" smtClean="0">
                <a:solidFill>
                  <a:srgbClr val="10068E"/>
                </a:solidFill>
              </a:rPr>
              <a:t> and </a:t>
            </a:r>
            <a:r>
              <a:rPr lang="en-US" altLang="zh-TW" b="1" kern="0" smtClean="0">
                <a:solidFill>
                  <a:srgbClr val="10068E"/>
                </a:solidFill>
              </a:rPr>
              <a:t>hidden files</a:t>
            </a:r>
            <a:endParaRPr lang="en-US" altLang="zh-TW" sz="4800" kern="0" dirty="0" smtClean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52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968524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400" kern="0" dirty="0" smtClean="0">
                <a:solidFill>
                  <a:srgbClr val="000000"/>
                </a:solidFill>
                <a:latin typeface="Arial"/>
                <a:ea typeface="新細明體"/>
              </a:rPr>
              <a:t>	</a:t>
            </a:r>
            <a:r>
              <a:rPr lang="en-US" altLang="zh-TW" sz="2800" kern="0" spc="-40" dirty="0" smtClean="0">
                <a:solidFill>
                  <a:srgbClr val="000000"/>
                </a:solidFill>
                <a:latin typeface="Arial"/>
                <a:ea typeface="新細明體"/>
              </a:rPr>
              <a:t>The ls -l display line starts with its type: ‘d’ for a directo</a:t>
            </a:r>
            <a:r>
              <a:rPr lang="en-US" altLang="zh-TW" sz="2800" kern="0" spc="-20" dirty="0" smtClean="0">
                <a:solidFill>
                  <a:srgbClr val="000000"/>
                </a:solidFill>
                <a:latin typeface="Arial"/>
                <a:ea typeface="新細明體"/>
              </a:rPr>
              <a:t>r</a:t>
            </a:r>
            <a:r>
              <a:rPr lang="en-US" altLang="zh-TW" sz="2800" kern="0" spc="-420" dirty="0" smtClean="0">
                <a:solidFill>
                  <a:srgbClr val="000000"/>
                </a:solidFill>
                <a:latin typeface="Arial"/>
                <a:ea typeface="新細明體"/>
              </a:rPr>
              <a:t>y</a:t>
            </a:r>
            <a:r>
              <a:rPr lang="en-US" altLang="zh-TW" sz="2800" kern="0" spc="-20" dirty="0" smtClean="0">
                <a:solidFill>
                  <a:srgbClr val="000000"/>
                </a:solidFill>
                <a:latin typeface="Arial"/>
                <a:ea typeface="新細明體"/>
              </a:rPr>
              <a:t>, </a:t>
            </a:r>
            <a:r>
              <a:rPr lang="en-US" altLang="zh-TW" sz="2800" kern="0" dirty="0" smtClean="0">
                <a:solidFill>
                  <a:srgbClr val="000000"/>
                </a:solidFill>
                <a:latin typeface="Arial"/>
                <a:ea typeface="新細明體"/>
              </a:rPr>
              <a:t>‘-’ for a file and ‘l’ for a symbolic link:</a:t>
            </a:r>
            <a:endParaRPr lang="en-US" altLang="zh-TW" sz="2000" kern="0" dirty="0" smtClean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191490" name="Rectangle 3"/>
          <p:cNvSpPr txBox="1">
            <a:spLocks noChangeArrowheads="1"/>
          </p:cNvSpPr>
          <p:nvPr/>
        </p:nvSpPr>
        <p:spPr bwMode="auto">
          <a:xfrm>
            <a:off x="1219200" y="1730524"/>
            <a:ext cx="6781800" cy="175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ls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 smtClean="0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sz="2000" b="1" dirty="0" err="1" smtClean="0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 smtClean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 smtClean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</a:t>
            </a:r>
            <a:r>
              <a:rPr lang="en-US" altLang="en-US" sz="16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400" b="1" dirty="0" smtClean="0">
                <a:solidFill>
                  <a:srgbClr val="FF99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smtClean="0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500" b="1" dirty="0">
                <a:solidFill>
                  <a:srgbClr val="FF99CC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 err="1" smtClean="0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  </a:t>
            </a:r>
            <a:r>
              <a:rPr lang="en-US" altLang="en-US" sz="1600" b="1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    </a:t>
            </a:r>
            <a:r>
              <a:rPr lang="en-US" altLang="en-US" sz="100" b="1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600" b="1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22:09 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400" b="1" dirty="0">
                <a:solidFill>
                  <a:srgbClr val="FF99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500" b="1" dirty="0">
                <a:solidFill>
                  <a:srgbClr val="FF99CC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 err="1" smtClean="0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 smtClean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   </a:t>
            </a:r>
            <a:r>
              <a:rPr lang="en-US" altLang="en-US" sz="16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  </a:t>
            </a:r>
            <a:r>
              <a:rPr lang="en-US" altLang="en-US" sz="1400" b="1" dirty="0" smtClean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Mar</a:t>
            </a:r>
            <a:r>
              <a:rPr lang="en-US" altLang="en-US" sz="1300" b="1" dirty="0" smtClean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3 22:09 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&gt;  ./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2000" b="1" dirty="0" smtClean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smtClean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225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</a:t>
            </a:r>
            <a:r>
              <a:rPr lang="en-US" altLang="en-US" sz="13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22:07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6524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b="1" dirty="0" smtClean="0">
                <a:solidFill>
                  <a:srgbClr val="10068E"/>
                </a:solidFill>
              </a:rPr>
              <a:t>links</a:t>
            </a:r>
            <a:r>
              <a:rPr lang="en-US" altLang="zh-TW" dirty="0" smtClean="0">
                <a:solidFill>
                  <a:srgbClr val="10068E"/>
                </a:solidFill>
              </a:rPr>
              <a:t> </a:t>
            </a:r>
            <a:r>
              <a:rPr lang="en-US" altLang="zh-TW" dirty="0" smtClean="0">
                <a:solidFill>
                  <a:srgbClr val="B2C1F0"/>
                </a:solidFill>
              </a:rPr>
              <a:t>and</a:t>
            </a:r>
            <a:r>
              <a:rPr lang="en-US" altLang="zh-TW" dirty="0" smtClean="0">
                <a:solidFill>
                  <a:srgbClr val="0033CC"/>
                </a:solidFill>
              </a:rPr>
              <a:t> </a:t>
            </a:r>
            <a:r>
              <a:rPr lang="en-US" altLang="zh-TW" b="1" dirty="0">
                <a:solidFill>
                  <a:srgbClr val="B2C1F0"/>
                </a:solidFill>
              </a:rPr>
              <a:t>hidden </a:t>
            </a:r>
            <a:r>
              <a:rPr lang="en-US" altLang="zh-TW" b="1" dirty="0" smtClean="0">
                <a:solidFill>
                  <a:srgbClr val="B2C1F0"/>
                </a:solidFill>
              </a:rPr>
              <a:t>files</a:t>
            </a:r>
            <a:endParaRPr lang="en-US" altLang="zh-TW" sz="4800" dirty="0" smtClean="0">
              <a:solidFill>
                <a:srgbClr val="0033CC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1979712" y="2555404"/>
            <a:ext cx="3886200" cy="457200"/>
          </a:xfrm>
          <a:prstGeom prst="wedgeRoundRectCallout">
            <a:avLst>
              <a:gd name="adj1" fmla="val -64678"/>
              <a:gd name="adj2" fmla="val 115333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A regular file. </a:t>
            </a:r>
            <a:endParaRPr lang="en-US" altLang="zh-TW" sz="24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057400" y="3940324"/>
            <a:ext cx="3886200" cy="457200"/>
          </a:xfrm>
          <a:prstGeom prst="wedgeRoundRectCallout">
            <a:avLst>
              <a:gd name="adj1" fmla="val -67423"/>
              <a:gd name="adj2" fmla="val -314667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A symbolic link </a:t>
            </a:r>
            <a:r>
              <a:rPr lang="en-US" altLang="zh-TW" sz="2400" b="1" i="1" dirty="0" smtClean="0">
                <a:solidFill>
                  <a:srgbClr val="000000"/>
                </a:solidFill>
                <a:latin typeface="Arial Narrow" pitchFamily="34" charset="0"/>
              </a:rPr>
              <a:t>to a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zh-TW" sz="2400" b="1" i="1" dirty="0" smtClean="0">
                <a:solidFill>
                  <a:srgbClr val="0033CC"/>
                </a:solidFill>
                <a:latin typeface="Arial Narrow" pitchFamily="34" charset="0"/>
              </a:rPr>
              <a:t>directory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. </a:t>
            </a:r>
            <a:endParaRPr lang="en-US" altLang="zh-TW" sz="24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519808" y="5219700"/>
            <a:ext cx="3124200" cy="457200"/>
          </a:xfrm>
          <a:prstGeom prst="wedgeRoundRectCallout">
            <a:avLst>
              <a:gd name="adj1" fmla="val -53410"/>
              <a:gd name="adj2" fmla="val -511490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A symbolic link </a:t>
            </a:r>
            <a:r>
              <a:rPr lang="en-US" altLang="zh-TW" sz="2400" b="1" i="1" dirty="0" smtClean="0">
                <a:solidFill>
                  <a:srgbClr val="000000"/>
                </a:solidFill>
                <a:latin typeface="Arial Narrow" pitchFamily="34" charset="0"/>
              </a:rPr>
              <a:t>to a </a:t>
            </a:r>
            <a:r>
              <a:rPr lang="en-US" altLang="zh-TW" sz="2400" b="1" i="1" dirty="0" smtClean="0">
                <a:solidFill>
                  <a:srgbClr val="0033CC"/>
                </a:solidFill>
                <a:latin typeface="Arial Narrow" pitchFamily="34" charset="0"/>
              </a:rPr>
              <a:t>file</a:t>
            </a:r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. </a:t>
            </a:r>
            <a:endParaRPr lang="en-US" altLang="zh-TW" sz="24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1979712" y="1654324"/>
            <a:ext cx="3886200" cy="457200"/>
          </a:xfrm>
          <a:prstGeom prst="wedgeRoundRectCallout">
            <a:avLst>
              <a:gd name="adj1" fmla="val -64678"/>
              <a:gd name="adj2" fmla="val 115333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smtClean="0">
                <a:solidFill>
                  <a:srgbClr val="000000"/>
                </a:solidFill>
                <a:latin typeface="Arial Narrow" pitchFamily="34" charset="0"/>
              </a:rPr>
              <a:t>A regular directory. </a:t>
            </a:r>
            <a:endParaRPr lang="en-US" altLang="zh-TW" sz="24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5587008" y="2771428"/>
            <a:ext cx="1728192" cy="12961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A6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419600" y="3130068"/>
            <a:ext cx="2849352" cy="2242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A6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47797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968524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400" kern="0" dirty="0" smtClean="0">
                <a:solidFill>
                  <a:srgbClr val="000000"/>
                </a:solidFill>
                <a:latin typeface="Arial"/>
                <a:ea typeface="新細明體"/>
              </a:rPr>
              <a:t>	</a:t>
            </a:r>
            <a:r>
              <a:rPr lang="en-US" altLang="zh-TW" sz="2800" kern="0" spc="-40" dirty="0" smtClean="0">
                <a:solidFill>
                  <a:srgbClr val="000000"/>
                </a:solidFill>
                <a:latin typeface="Arial"/>
                <a:ea typeface="新細明體"/>
              </a:rPr>
              <a:t>The ls -l display line starts with its type: ‘d’ for a directo</a:t>
            </a:r>
            <a:r>
              <a:rPr lang="en-US" altLang="zh-TW" sz="2800" kern="0" spc="-20" dirty="0" smtClean="0">
                <a:solidFill>
                  <a:srgbClr val="000000"/>
                </a:solidFill>
                <a:latin typeface="Arial"/>
                <a:ea typeface="新細明體"/>
              </a:rPr>
              <a:t>r</a:t>
            </a:r>
            <a:r>
              <a:rPr lang="en-US" altLang="zh-TW" sz="2800" kern="0" spc="-420" dirty="0" smtClean="0">
                <a:solidFill>
                  <a:srgbClr val="000000"/>
                </a:solidFill>
                <a:latin typeface="Arial"/>
                <a:ea typeface="新細明體"/>
              </a:rPr>
              <a:t>y</a:t>
            </a:r>
            <a:r>
              <a:rPr lang="en-US" altLang="zh-TW" sz="2800" kern="0" spc="-20" dirty="0" smtClean="0">
                <a:solidFill>
                  <a:srgbClr val="000000"/>
                </a:solidFill>
                <a:latin typeface="Arial"/>
                <a:ea typeface="新細明體"/>
              </a:rPr>
              <a:t>, </a:t>
            </a:r>
            <a:r>
              <a:rPr lang="en-US" altLang="zh-TW" sz="2800" kern="0" dirty="0" smtClean="0">
                <a:solidFill>
                  <a:srgbClr val="000000"/>
                </a:solidFill>
                <a:latin typeface="Arial"/>
                <a:ea typeface="新細明體"/>
              </a:rPr>
              <a:t>‘-’ for a file and ‘l’ for a symbolic link:</a:t>
            </a:r>
            <a:endParaRPr lang="en-US" altLang="zh-TW" sz="2000" kern="0" dirty="0" smtClean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219200" y="1730524"/>
            <a:ext cx="6781800" cy="17526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ls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 smtClean="0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sz="2000" b="1" dirty="0" err="1" smtClean="0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 smtClean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 smtClean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</a:t>
            </a:r>
            <a:r>
              <a:rPr lang="en-US" altLang="en-US" sz="16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400" b="1" dirty="0" smtClean="0">
                <a:solidFill>
                  <a:srgbClr val="FF99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smtClean="0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500" b="1" dirty="0">
                <a:solidFill>
                  <a:srgbClr val="FF99CC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 err="1" smtClean="0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  </a:t>
            </a:r>
            <a:r>
              <a:rPr lang="en-US" altLang="en-US" sz="1600" b="1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    </a:t>
            </a:r>
            <a:r>
              <a:rPr lang="en-US" altLang="en-US" sz="100" b="1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600" b="1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22:09 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400" b="1" dirty="0">
                <a:solidFill>
                  <a:srgbClr val="FF99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500" b="1" dirty="0">
                <a:solidFill>
                  <a:srgbClr val="FF99CC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 err="1" smtClean="0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 smtClean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   </a:t>
            </a:r>
            <a:r>
              <a:rPr lang="en-US" altLang="en-US" sz="16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  </a:t>
            </a:r>
            <a:r>
              <a:rPr lang="en-US" altLang="en-US" sz="1400" b="1" dirty="0" smtClean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Mar</a:t>
            </a:r>
            <a:r>
              <a:rPr lang="en-US" altLang="en-US" sz="1300" b="1" dirty="0" smtClean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3 22:09 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&gt;  ./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2000" b="1" dirty="0" smtClean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smtClean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225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</a:t>
            </a:r>
            <a:r>
              <a:rPr lang="en-US" altLang="en-US" sz="13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22:07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206524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kern="0" dirty="0" smtClean="0">
                <a:solidFill>
                  <a:srgbClr val="B2C1F0"/>
                </a:solidFill>
              </a:rPr>
              <a:t>links</a:t>
            </a:r>
            <a:r>
              <a:rPr lang="en-US" altLang="zh-TW" kern="0" dirty="0" smtClean="0">
                <a:solidFill>
                  <a:srgbClr val="10068E"/>
                </a:solidFill>
              </a:rPr>
              <a:t> </a:t>
            </a:r>
            <a:r>
              <a:rPr lang="en-US" altLang="zh-TW" kern="0" dirty="0" smtClean="0">
                <a:solidFill>
                  <a:srgbClr val="B2C1F0"/>
                </a:solidFill>
              </a:rPr>
              <a:t>and</a:t>
            </a:r>
            <a:r>
              <a:rPr lang="en-US" altLang="zh-TW" kern="0" dirty="0" smtClean="0">
                <a:solidFill>
                  <a:srgbClr val="0033CC"/>
                </a:solidFill>
              </a:rPr>
              <a:t> </a:t>
            </a:r>
            <a:r>
              <a:rPr lang="en-US" altLang="zh-TW" b="1" kern="0" dirty="0" smtClean="0">
                <a:solidFill>
                  <a:srgbClr val="10068E"/>
                </a:solidFill>
              </a:rPr>
              <a:t>hidden files</a:t>
            </a:r>
            <a:endParaRPr lang="en-US" altLang="zh-TW" sz="4800" kern="0" dirty="0" smtClean="0">
              <a:solidFill>
                <a:srgbClr val="10068E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219200" y="4648200"/>
            <a:ext cx="67818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ls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 smtClean="0">
                <a:solidFill>
                  <a:srgbClr val="C0C0C0"/>
                </a:solidFill>
                <a:latin typeface="High Tower Text" pitchFamily="18" charset="0"/>
              </a:rPr>
              <a:t>lrt</a:t>
            </a:r>
            <a:r>
              <a:rPr lang="en-US" altLang="zh-TW" b="1" dirty="0" err="1" smtClean="0">
                <a:solidFill>
                  <a:srgbClr val="FFFF00"/>
                </a:solidFill>
                <a:latin typeface="High Tower Text" pitchFamily="18" charset="0"/>
              </a:rPr>
              <a:t>A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 smtClean="0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sz="2000" b="1" dirty="0" err="1" smtClean="0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 smtClean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 smtClean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 smtClean="0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1900" b="1" dirty="0" err="1" smtClean="0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         2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22:09 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 smtClean="0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1900" b="1" dirty="0" err="1" smtClean="0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 smtClean="0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smtClean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 smtClean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Mar 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3 22:09 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&gt;  ./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2000" b="1" dirty="0" smtClean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smtClean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225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 smtClean="0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     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77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3 </a:t>
            </a:r>
            <a:r>
              <a:rPr lang="en-US" altLang="en-US" sz="2000" b="1" dirty="0" smtClean="0">
                <a:solidFill>
                  <a:srgbClr val="C0C0C0"/>
                </a:solidFill>
                <a:latin typeface="Times New Roman" pitchFamily="18" charset="0"/>
              </a:rPr>
              <a:t>22:07</a:t>
            </a:r>
            <a:r>
              <a:rPr lang="en-US" altLang="en-US" sz="2000" b="1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smtClean="0">
                <a:solidFill>
                  <a:srgbClr val="FFFF00"/>
                </a:solidFill>
                <a:latin typeface="High Tower Text" pitchFamily="18" charset="0"/>
              </a:rPr>
              <a:t>.</a:t>
            </a:r>
            <a:r>
              <a:rPr lang="en-US" altLang="en-US" sz="2000" b="1" dirty="0" err="1" smtClean="0">
                <a:solidFill>
                  <a:srgbClr val="FFFF00"/>
                </a:solidFill>
                <a:latin typeface="High Tower Text" pitchFamily="18" charset="0"/>
              </a:rPr>
              <a:t>fileD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38100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800" kern="0" dirty="0" smtClean="0">
                <a:solidFill>
                  <a:srgbClr val="000000"/>
                </a:solidFill>
                <a:latin typeface="Arial"/>
                <a:ea typeface="新細明體"/>
              </a:rPr>
              <a:t>	</a:t>
            </a:r>
            <a:r>
              <a:rPr lang="en-US" altLang="zh-TW" sz="2800" kern="0" spc="-30" dirty="0" smtClean="0">
                <a:solidFill>
                  <a:srgbClr val="000000"/>
                </a:solidFill>
                <a:latin typeface="Arial"/>
                <a:ea typeface="新細明體"/>
              </a:rPr>
              <a:t>Sometimes files are </a:t>
            </a:r>
            <a:r>
              <a:rPr lang="en-US" altLang="zh-TW" sz="2800" kern="0" spc="-30" dirty="0" smtClean="0">
                <a:solidFill>
                  <a:srgbClr val="10068E"/>
                </a:solidFill>
                <a:latin typeface="Arial"/>
                <a:ea typeface="新細明體"/>
              </a:rPr>
              <a:t>hidden</a:t>
            </a:r>
            <a:r>
              <a:rPr lang="en-US" altLang="zh-TW" sz="2800" kern="0" spc="-30" dirty="0" smtClean="0">
                <a:solidFill>
                  <a:srgbClr val="000000"/>
                </a:solidFill>
                <a:latin typeface="Arial"/>
                <a:ea typeface="新細明體"/>
              </a:rPr>
              <a:t>, because they start with a ‘.’ </a:t>
            </a:r>
            <a:r>
              <a:rPr lang="en-US" altLang="zh-TW" sz="2800" kern="0" dirty="0" smtClean="0">
                <a:solidFill>
                  <a:srgbClr val="000000"/>
                </a:solidFill>
                <a:latin typeface="Arial"/>
                <a:ea typeface="新細明體"/>
              </a:rPr>
              <a:t>These can only be seen with the -A flag:</a:t>
            </a:r>
            <a:endParaRPr lang="en-US" altLang="zh-TW" kern="0" dirty="0" smtClean="0">
              <a:solidFill>
                <a:srgbClr val="000000"/>
              </a:solidFill>
              <a:latin typeface="Arial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679554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0129379" cy="6858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46622" y="354050"/>
            <a:ext cx="8885996" cy="6503951"/>
            <a:chOff x="246622" y="354050"/>
            <a:chExt cx="8885996" cy="6503951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50418" y="5935851"/>
              <a:ext cx="8882200" cy="922150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343400" y="359627"/>
              <a:ext cx="4789217" cy="1871357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09053" y="354050"/>
              <a:ext cx="1634347" cy="147474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6622" y="354050"/>
              <a:ext cx="2462430" cy="187313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250418" y="2229719"/>
              <a:ext cx="8882200" cy="2723281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81000" y="5353919"/>
              <a:ext cx="8751618" cy="513481"/>
            </a:xfrm>
            <a:prstGeom prst="rect">
              <a:avLst/>
            </a:prstGeom>
            <a:solidFill>
              <a:schemeClr val="bg1">
                <a:alpha val="85098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16" name="Arc 15"/>
          <p:cNvSpPr/>
          <p:nvPr/>
        </p:nvSpPr>
        <p:spPr bwMode="auto">
          <a:xfrm rot="930268">
            <a:off x="1908527" y="2909744"/>
            <a:ext cx="6610773" cy="3776923"/>
          </a:xfrm>
          <a:prstGeom prst="arc">
            <a:avLst>
              <a:gd name="adj1" fmla="val 466416"/>
              <a:gd name="adj2" fmla="val 919837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200" y="0"/>
            <a:ext cx="8458200" cy="6553200"/>
            <a:chOff x="457200" y="0"/>
            <a:chExt cx="8458200" cy="6553200"/>
          </a:xfrm>
        </p:grpSpPr>
        <p:sp>
          <p:nvSpPr>
            <p:cNvPr id="20" name="Rectangle 2"/>
            <p:cNvSpPr txBox="1">
              <a:spLocks noChangeArrowheads="1"/>
            </p:cNvSpPr>
            <p:nvPr/>
          </p:nvSpPr>
          <p:spPr bwMode="auto">
            <a:xfrm>
              <a:off x="457200" y="0"/>
              <a:ext cx="8229600" cy="141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r>
                <a:rPr lang="en-US" altLang="zh-TW" kern="0" smtClean="0">
                  <a:solidFill>
                    <a:srgbClr val="10068E"/>
                  </a:solidFill>
                </a:rPr>
                <a:t>There are many reasons to learn UNIX/Linux:</a:t>
              </a:r>
              <a:endParaRPr lang="en-US" altLang="zh-TW" kern="0" dirty="0" smtClean="0">
                <a:solidFill>
                  <a:srgbClr val="10068E"/>
                </a:solidFill>
              </a:endParaRPr>
            </a:p>
          </p:txBody>
        </p:sp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457200" y="1600200"/>
              <a:ext cx="8458200" cy="495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/>
              <a:r>
                <a:rPr lang="en-US" altLang="zh-TW" sz="3600" kern="0" spc="-20" dirty="0" smtClean="0">
                  <a:solidFill>
                    <a:srgbClr val="BFBFBF"/>
                  </a:solidFill>
                </a:rPr>
                <a:t>Quicker to perform tasks than Windows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 smtClean="0">
                  <a:solidFill>
                    <a:srgbClr val="BFBFBF"/>
                  </a:solidFill>
                </a:rPr>
                <a:t>But harder to learn</a:t>
              </a:r>
            </a:p>
            <a:p>
              <a:pPr eaLnBrk="1" hangingPunct="1"/>
              <a:r>
                <a:rPr lang="en-US" altLang="zh-TW" sz="3600" kern="0" dirty="0" smtClean="0">
                  <a:solidFill>
                    <a:srgbClr val="BFBFBF"/>
                  </a:solidFill>
                </a:rPr>
                <a:t>Fewer viruses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 smtClean="0">
                  <a:solidFill>
                    <a:srgbClr val="BFBFBF"/>
                  </a:solidFill>
                </a:rPr>
                <a:t>Mostly because less popular</a:t>
              </a:r>
            </a:p>
            <a:p>
              <a:pPr eaLnBrk="1" hangingPunct="1"/>
              <a:r>
                <a:rPr lang="en-US" altLang="zh-TW" sz="3600" kern="0" dirty="0" smtClean="0">
                  <a:solidFill>
                    <a:srgbClr val="BFBFBF"/>
                  </a:solidFill>
                </a:rPr>
                <a:t>More research software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 smtClean="0">
                  <a:solidFill>
                    <a:srgbClr val="BFBFBF"/>
                  </a:solidFill>
                </a:rPr>
                <a:t>But less consumer software</a:t>
              </a:r>
            </a:p>
            <a:p>
              <a:pPr eaLnBrk="1" hangingPunct="1"/>
              <a:r>
                <a:rPr lang="en-US" altLang="zh-TW" sz="3600" kern="0" dirty="0" smtClean="0">
                  <a:solidFill>
                    <a:srgbClr val="BFBFBF"/>
                  </a:solidFill>
                </a:rPr>
                <a:t>Used a lot in: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 smtClean="0">
                  <a:solidFill>
                    <a:srgbClr val="BFBFBF"/>
                  </a:solidFill>
                </a:rPr>
                <a:t>Servers, laboratories, embedded systems, low budget systems (because it is free)</a:t>
              </a:r>
            </a:p>
          </p:txBody>
        </p:sp>
      </p:grpSp>
      <p:sp>
        <p:nvSpPr>
          <p:cNvPr id="21" name="Rounded Rectangular Callout 20"/>
          <p:cNvSpPr/>
          <p:nvPr/>
        </p:nvSpPr>
        <p:spPr bwMode="auto">
          <a:xfrm>
            <a:off x="0" y="4636008"/>
            <a:ext cx="8376684" cy="2232837"/>
          </a:xfrm>
          <a:prstGeom prst="wedgeRoundRectCallout">
            <a:avLst>
              <a:gd name="adj1" fmla="val 22789"/>
              <a:gd name="adj2" fmla="val -4947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20638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spc="-30" dirty="0" smtClean="0">
                <a:latin typeface="Arial" charset="0"/>
              </a:rPr>
              <a:t> </a:t>
            </a:r>
            <a:r>
              <a:rPr lang="en-US" sz="2800" spc="-30" dirty="0" smtClean="0">
                <a:latin typeface="Arial" charset="0"/>
              </a:rPr>
              <a:t> </a:t>
            </a:r>
            <a:r>
              <a:rPr lang="en-US" sz="3200" spc="-30" dirty="0" smtClean="0">
                <a:latin typeface="Arial" charset="0"/>
              </a:rPr>
              <a:t>-</a:t>
            </a:r>
            <a:r>
              <a:rPr lang="en-US" sz="3100" spc="-30" dirty="0" smtClean="0">
                <a:latin typeface="Arial" charset="0"/>
              </a:rPr>
              <a:t> </a:t>
            </a:r>
            <a:r>
              <a:rPr lang="en-US" sz="3200" spc="-30" dirty="0" smtClean="0">
                <a:latin typeface="Arial" charset="0"/>
              </a:rPr>
              <a:t>Y</a:t>
            </a:r>
            <a:r>
              <a:rPr lang="en-US" sz="3200" dirty="0" smtClean="0">
                <a:latin typeface="Arial" charset="0"/>
              </a:rPr>
              <a:t>ou’ll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 smtClean="0">
                <a:latin typeface="Arial" charset="0"/>
              </a:rPr>
              <a:t>on the chance to learn </a:t>
            </a:r>
          </a:p>
          <a:p>
            <a:pPr marL="744538" indent="-234950" eaLnBrk="1" hangingPunct="1"/>
            <a:r>
              <a:rPr lang="en-US" sz="3200" dirty="0" smtClean="0">
                <a:latin typeface="Arial" charset="0"/>
              </a:rPr>
              <a:t>	a </a:t>
            </a:r>
            <a:r>
              <a:rPr lang="en-US" sz="3200" b="1" dirty="0" smtClean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 smtClean="0">
                <a:latin typeface="Arial" charset="0"/>
              </a:rPr>
              <a:t>that can let you henceforth </a:t>
            </a:r>
            <a:br>
              <a:rPr lang="en-US" sz="3200" dirty="0" smtClean="0">
                <a:latin typeface="Arial" charset="0"/>
              </a:rPr>
            </a:br>
            <a:r>
              <a:rPr lang="en-US" sz="3200" dirty="0" smtClean="0">
                <a:latin typeface="Arial" charset="0"/>
              </a:rPr>
              <a:t>do things quicker.</a:t>
            </a:r>
          </a:p>
          <a:p>
            <a:pPr marL="627063" lvl="0" indent="-112713" eaLnBrk="1" hangingPunct="1">
              <a:tabLst>
                <a:tab pos="342900" algn="l"/>
              </a:tabLst>
            </a:pPr>
            <a:r>
              <a:rPr lang="en-US" sz="3200" dirty="0" smtClean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en-US" sz="3200" spc="-10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spc="-30" dirty="0" smtClean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en-US" sz="3200" spc="-40" dirty="0" smtClean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 smtClean="0">
                <a:solidFill>
                  <a:srgbClr val="000000"/>
                </a:solidFill>
                <a:latin typeface="Arial" charset="0"/>
              </a:rPr>
              <a:t>u’ll </a:t>
            </a:r>
            <a:r>
              <a:rPr lang="en-US" sz="3200" spc="-40" dirty="0" smtClean="0">
                <a:solidFill>
                  <a:srgbClr val="000000"/>
                </a:solidFill>
                <a:latin typeface="Arial" charset="0"/>
              </a:rPr>
              <a:t>no</a:t>
            </a:r>
            <a:r>
              <a:rPr lang="en-US" sz="3200" spc="-30" dirty="0" smtClean="0">
                <a:solidFill>
                  <a:srgbClr val="000000"/>
                </a:solidFill>
                <a:latin typeface="Arial" charset="0"/>
              </a:rPr>
              <a:t>t be prepared f</a:t>
            </a:r>
            <a:r>
              <a:rPr lang="en-US" sz="3200" spc="-40" dirty="0" smtClean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 smtClean="0">
                <a:solidFill>
                  <a:srgbClr val="000000"/>
                </a:solidFill>
                <a:latin typeface="Arial" charset="0"/>
              </a:rPr>
              <a:t>r t</a:t>
            </a:r>
            <a:r>
              <a:rPr lang="en-US" sz="3200" spc="-50" dirty="0" smtClean="0">
                <a:solidFill>
                  <a:srgbClr val="000000"/>
                </a:solidFill>
                <a:latin typeface="Arial" charset="0"/>
              </a:rPr>
              <a:t>h</a:t>
            </a:r>
            <a:r>
              <a:rPr lang="en-US" sz="3200" spc="-30" dirty="0" smtClean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spc="-3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b="1" spc="-30" dirty="0" smtClean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 smtClean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 smtClean="0">
                <a:solidFill>
                  <a:srgbClr val="000000"/>
                </a:solidFill>
                <a:latin typeface="Arial" charset="0"/>
              </a:rPr>
              <a:t>. </a:t>
            </a:r>
            <a:endParaRPr lang="en-US" sz="3200" spc="-3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0" y="2209800"/>
            <a:ext cx="8382000" cy="4648200"/>
          </a:xfrm>
          <a:prstGeom prst="wedgeRoundRectCallout">
            <a:avLst>
              <a:gd name="adj1" fmla="val 19960"/>
              <a:gd name="adj2" fmla="val -500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10" dirty="0" smtClean="0">
                <a:latin typeface="Arial" charset="0"/>
              </a:rPr>
              <a:t>If you cheat, one of two things will happen: 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You’ll get caught </a:t>
            </a:r>
            <a:r>
              <a:rPr lang="en-US" sz="3200" dirty="0" smtClean="0">
                <a:latin typeface="Arial" charset="0"/>
              </a:rPr>
              <a:t>(so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both</a:t>
            </a:r>
            <a:r>
              <a:rPr lang="en-US" sz="3200" dirty="0" smtClean="0">
                <a:latin typeface="Arial" charset="0"/>
              </a:rPr>
              <a:t> the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copier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i="1" dirty="0" smtClean="0">
                <a:latin typeface="Arial" charset="0"/>
              </a:rPr>
              <a:t>and</a:t>
            </a:r>
            <a:r>
              <a:rPr lang="en-US" sz="3200" dirty="0" smtClean="0">
                <a:latin typeface="Arial" charset="0"/>
              </a:rPr>
              <a:t> the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helper</a:t>
            </a:r>
            <a:r>
              <a:rPr lang="en-US" sz="3200" dirty="0" smtClean="0">
                <a:latin typeface="Arial" charset="0"/>
              </a:rPr>
              <a:t> directly </a:t>
            </a: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fail the entire course</a:t>
            </a:r>
            <a:r>
              <a:rPr lang="en-US" sz="3200" dirty="0" smtClean="0">
                <a:latin typeface="Arial" charset="0"/>
              </a:rPr>
              <a:t>).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You</a:t>
            </a:r>
            <a:r>
              <a:rPr lang="en-US" sz="3200" dirty="0" smtClean="0">
                <a:latin typeface="Arial" charset="0"/>
              </a:rPr>
              <a:t> won’t get caught but </a:t>
            </a:r>
            <a:r>
              <a:rPr lang="en-US" sz="3200" dirty="0" smtClean="0">
                <a:solidFill>
                  <a:srgbClr val="FF0000"/>
                </a:solidFill>
                <a:latin typeface="Arial" charset="0"/>
              </a:rPr>
              <a:t>won’t learn</a:t>
            </a:r>
            <a:r>
              <a:rPr lang="en-US" sz="3200" dirty="0" smtClean="0">
                <a:latin typeface="Arial" charset="0"/>
              </a:rPr>
              <a:t>, so:</a:t>
            </a:r>
            <a:br>
              <a:rPr lang="en-US" sz="3200" dirty="0" smtClean="0">
                <a:latin typeface="Arial" charset="0"/>
              </a:rPr>
            </a:br>
            <a:r>
              <a:rPr lang="en-US" sz="3200" dirty="0" smtClean="0">
                <a:latin typeface="Arial" charset="0"/>
              </a:rPr>
              <a:t>- You’ll probably fail the exams. </a:t>
            </a:r>
            <a:br>
              <a:rPr lang="en-US" sz="3200" dirty="0" smtClean="0">
                <a:latin typeface="Arial" charset="0"/>
              </a:rPr>
            </a:br>
            <a:r>
              <a:rPr lang="en-US" sz="3200" dirty="0" smtClean="0">
                <a:latin typeface="Arial" charset="0"/>
              </a:rPr>
              <a:t>- You’ll </a:t>
            </a:r>
            <a:r>
              <a:rPr lang="en-US" sz="3200" dirty="0" smtClean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 smtClean="0">
                <a:latin typeface="Arial" charset="0"/>
              </a:rPr>
              <a:t>on the chance to learn </a:t>
            </a:r>
          </a:p>
          <a:p>
            <a:pPr marL="627063" marR="0" indent="-287338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dirty="0">
                <a:latin typeface="Arial" charset="0"/>
              </a:rPr>
              <a:t>	</a:t>
            </a:r>
            <a:r>
              <a:rPr lang="en-US" sz="3200" dirty="0" smtClean="0">
                <a:latin typeface="Arial" charset="0"/>
              </a:rPr>
              <a:t>a </a:t>
            </a:r>
            <a:r>
              <a:rPr lang="en-US" sz="3200" b="1" dirty="0" smtClean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 smtClean="0">
                <a:latin typeface="Arial" charset="0"/>
              </a:rPr>
              <a:t>that can let you henceforth do things quicker.</a:t>
            </a:r>
          </a:p>
          <a:p>
            <a:pPr marL="627063" marR="0" indent="-22542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342900" algn="l"/>
              </a:tabLst>
            </a:pPr>
            <a:r>
              <a:rPr lang="en-US" sz="3200" dirty="0" smtClean="0">
                <a:latin typeface="Arial" charset="0"/>
              </a:rPr>
              <a:t>-</a:t>
            </a:r>
            <a:r>
              <a:rPr lang="en-US" sz="3200" spc="-100" dirty="0" smtClean="0">
                <a:latin typeface="Arial" charset="0"/>
              </a:rPr>
              <a:t> </a:t>
            </a:r>
            <a:r>
              <a:rPr lang="en-US" sz="3200" spc="-30" dirty="0" smtClean="0">
                <a:latin typeface="Arial" charset="0"/>
              </a:rPr>
              <a:t>Y</a:t>
            </a:r>
            <a:r>
              <a:rPr lang="en-US" sz="3200" spc="-40" dirty="0" smtClean="0">
                <a:latin typeface="Arial" charset="0"/>
              </a:rPr>
              <a:t>o</a:t>
            </a:r>
            <a:r>
              <a:rPr lang="en-US" sz="3200" spc="-30" dirty="0" smtClean="0">
                <a:latin typeface="Arial" charset="0"/>
              </a:rPr>
              <a:t>u’ll </a:t>
            </a:r>
            <a:r>
              <a:rPr lang="en-US" sz="3200" spc="-40" dirty="0" smtClean="0">
                <a:latin typeface="Arial" charset="0"/>
              </a:rPr>
              <a:t>no</a:t>
            </a:r>
            <a:r>
              <a:rPr lang="en-US" sz="3200" spc="-30" dirty="0" smtClean="0">
                <a:latin typeface="Arial" charset="0"/>
              </a:rPr>
              <a:t>t be prepared f</a:t>
            </a:r>
            <a:r>
              <a:rPr lang="en-US" sz="3200" spc="-40" dirty="0" smtClean="0">
                <a:latin typeface="Arial" charset="0"/>
              </a:rPr>
              <a:t>o</a:t>
            </a:r>
            <a:r>
              <a:rPr lang="en-US" sz="3200" spc="-30" dirty="0" smtClean="0">
                <a:latin typeface="Arial" charset="0"/>
              </a:rPr>
              <a:t>r t</a:t>
            </a:r>
            <a:r>
              <a:rPr lang="en-US" sz="3200" spc="-50" dirty="0" smtClean="0">
                <a:latin typeface="Arial" charset="0"/>
              </a:rPr>
              <a:t>h</a:t>
            </a:r>
            <a:r>
              <a:rPr lang="en-US" sz="3200" spc="-30" dirty="0" smtClean="0">
                <a:latin typeface="Arial" charset="0"/>
              </a:rPr>
              <a:t>e</a:t>
            </a:r>
            <a:r>
              <a:rPr lang="en-US" sz="2800" spc="-30" dirty="0" smtClean="0">
                <a:latin typeface="Arial" charset="0"/>
              </a:rPr>
              <a:t> </a:t>
            </a:r>
            <a:r>
              <a:rPr lang="en-US" sz="3200" b="1" spc="-30" dirty="0" smtClean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 smtClean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 smtClean="0">
                <a:latin typeface="Arial" charset="0"/>
              </a:rPr>
              <a:t>. </a:t>
            </a:r>
            <a:endParaRPr lang="en-US" sz="3200" spc="-30" dirty="0">
              <a:latin typeface="Arial" charset="0"/>
            </a:endParaRPr>
          </a:p>
        </p:txBody>
      </p:sp>
      <p:sp>
        <p:nvSpPr>
          <p:cNvPr id="19" name="Arc 18"/>
          <p:cNvSpPr/>
          <p:nvPr/>
        </p:nvSpPr>
        <p:spPr bwMode="auto">
          <a:xfrm flipH="1" flipV="1">
            <a:off x="1962" y="5562595"/>
            <a:ext cx="1255338" cy="1298975"/>
          </a:xfrm>
          <a:prstGeom prst="arc">
            <a:avLst>
              <a:gd name="adj1" fmla="val 15200484"/>
              <a:gd name="adj2" fmla="val 436501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599907" y="6112314"/>
            <a:ext cx="772340" cy="875678"/>
            <a:chOff x="7599907" y="6112314"/>
            <a:chExt cx="772340" cy="875678"/>
          </a:xfrm>
        </p:grpSpPr>
        <p:sp>
          <p:nvSpPr>
            <p:cNvPr id="11" name="Isosceles Triangle 10"/>
            <p:cNvSpPr/>
            <p:nvPr/>
          </p:nvSpPr>
          <p:spPr bwMode="auto">
            <a:xfrm rot="19476380" flipV="1">
              <a:off x="7599907" y="6717921"/>
              <a:ext cx="377208" cy="270071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2" name="Isosceles Triangle 21"/>
            <p:cNvSpPr/>
            <p:nvPr/>
          </p:nvSpPr>
          <p:spPr bwMode="auto">
            <a:xfrm rot="5400000" flipV="1">
              <a:off x="8054868" y="6159622"/>
              <a:ext cx="364688" cy="270071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3" name="Isosceles Triangle 22"/>
            <p:cNvSpPr/>
            <p:nvPr/>
          </p:nvSpPr>
          <p:spPr bwMode="auto">
            <a:xfrm rot="8228180" flipV="1">
              <a:off x="7917650" y="6625823"/>
              <a:ext cx="364688" cy="63177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4" name="Isosceles Triangle 23"/>
            <p:cNvSpPr/>
            <p:nvPr/>
          </p:nvSpPr>
          <p:spPr bwMode="auto">
            <a:xfrm rot="7120435" flipV="1">
              <a:off x="8046436" y="6492741"/>
              <a:ext cx="364688" cy="63177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493189"/>
      </p:ext>
    </p:extLst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20207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ln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41055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986484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017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410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dirty="0" smtClean="0"/>
              <a:t>	You always use the -s flag. (Don’t forget)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3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dirty="0" smtClean="0">
                <a:solidFill>
                  <a:srgbClr val="FF0000"/>
                </a:solidFill>
              </a:rPr>
              <a:t>	</a:t>
            </a:r>
            <a:r>
              <a:rPr lang="en-US" altLang="zh-TW" sz="3000" dirty="0" smtClean="0">
                <a:solidFill>
                  <a:srgbClr val="FF0000"/>
                </a:solidFill>
              </a:rPr>
              <a:t>Remember the symbolic links we saw on slide 88?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050" dirty="0" smtClean="0"/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600" dirty="0" smtClean="0"/>
              <a:t>   </a:t>
            </a:r>
            <a:r>
              <a:rPr lang="en-US" altLang="zh-TW" sz="3000" dirty="0" smtClean="0"/>
              <a:t>	</a:t>
            </a:r>
            <a:r>
              <a:rPr lang="en-US" altLang="zh-TW" sz="3000" dirty="0" smtClean="0">
                <a:solidFill>
                  <a:srgbClr val="FF0000"/>
                </a:solidFill>
              </a:rPr>
              <a:t>To create them you would type:</a:t>
            </a:r>
            <a:r>
              <a:rPr lang="en-US" altLang="zh-TW" sz="2600" dirty="0" smtClean="0">
                <a:solidFill>
                  <a:srgbClr val="FF0000"/>
                </a:solidFill>
              </a:rPr>
              <a:t/>
            </a:r>
            <a:br>
              <a:rPr lang="en-US" altLang="zh-TW" sz="2600" dirty="0" smtClean="0">
                <a:solidFill>
                  <a:srgbClr val="FF0000"/>
                </a:solidFill>
              </a:rPr>
            </a:br>
            <a:endParaRPr lang="en-US" altLang="zh-TW" sz="11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600" dirty="0" smtClean="0">
                <a:latin typeface="Andale Mono"/>
              </a:rPr>
              <a:t>		</a:t>
            </a:r>
            <a:r>
              <a:rPr lang="en-US" altLang="zh-TW" sz="3600" b="1" dirty="0" smtClean="0">
                <a:solidFill>
                  <a:srgbClr val="0066CC"/>
                </a:solidFill>
                <a:latin typeface="Andale Mono"/>
              </a:rPr>
              <a:t>	</a:t>
            </a:r>
            <a:r>
              <a:rPr lang="en-US" altLang="zh-TW" sz="3600" b="1" dirty="0" smtClean="0">
                <a:solidFill>
                  <a:srgbClr val="0066CC"/>
                </a:solidFill>
                <a:latin typeface="Lucida Console" panose="020B0609040504020204" pitchFamily="49" charset="0"/>
              </a:rPr>
              <a:t>ln </a:t>
            </a:r>
            <a:r>
              <a:rPr lang="en-US" altLang="zh-TW" sz="3600" b="1" dirty="0" smtClean="0">
                <a:solidFill>
                  <a:srgbClr val="0066CC"/>
                </a:solidFill>
                <a:latin typeface="Andale Mono"/>
              </a:rPr>
              <a:t>-</a:t>
            </a:r>
            <a:r>
              <a:rPr lang="en-US" altLang="zh-TW" sz="3600" b="1" dirty="0" smtClean="0">
                <a:solidFill>
                  <a:srgbClr val="0066CC"/>
                </a:solidFill>
                <a:latin typeface="Lucida Console" panose="020B0609040504020204" pitchFamily="49" charset="0"/>
              </a:rPr>
              <a:t>s ..  </a:t>
            </a:r>
            <a:r>
              <a:rPr lang="en-US" altLang="zh-TW" sz="3600" b="1" dirty="0" err="1" smtClean="0">
                <a:solidFill>
                  <a:srgbClr val="0066CC"/>
                </a:solidFill>
                <a:latin typeface="Lucida Console" panose="020B0609040504020204" pitchFamily="49" charset="0"/>
              </a:rPr>
              <a:t>dirB</a:t>
            </a:r>
            <a:endParaRPr lang="en-US" altLang="zh-TW" sz="3600" b="1" dirty="0" smtClean="0">
              <a:solidFill>
                <a:srgbClr val="0066CC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600" b="1" dirty="0" smtClean="0">
                <a:solidFill>
                  <a:srgbClr val="0066CC"/>
                </a:solidFill>
                <a:latin typeface="Andale Mono"/>
              </a:rPr>
              <a:t>			</a:t>
            </a:r>
            <a:r>
              <a:rPr lang="en-US" altLang="zh-TW" sz="3600" b="1" dirty="0" smtClean="0">
                <a:solidFill>
                  <a:srgbClr val="0066CC"/>
                </a:solidFill>
                <a:latin typeface="Lucida Console" panose="020B0609040504020204" pitchFamily="49" charset="0"/>
              </a:rPr>
              <a:t>ln </a:t>
            </a:r>
            <a:r>
              <a:rPr lang="en-US" altLang="zh-TW" sz="3600" b="1" dirty="0" smtClean="0">
                <a:solidFill>
                  <a:srgbClr val="0066CC"/>
                </a:solidFill>
                <a:latin typeface="Andale Mono"/>
              </a:rPr>
              <a:t>-</a:t>
            </a:r>
            <a:r>
              <a:rPr lang="en-US" altLang="zh-TW" sz="3600" b="1" dirty="0" smtClean="0">
                <a:solidFill>
                  <a:srgbClr val="0066CC"/>
                </a:solidFill>
                <a:latin typeface="Lucida Console" panose="020B0609040504020204" pitchFamily="49" charset="0"/>
              </a:rPr>
              <a:t>s ./</a:t>
            </a:r>
            <a:r>
              <a:rPr lang="en-US" altLang="zh-TW" sz="3600" b="1" dirty="0" err="1" smtClean="0">
                <a:solidFill>
                  <a:srgbClr val="0066CC"/>
                </a:solidFill>
                <a:latin typeface="Lucida Console" panose="020B0609040504020204" pitchFamily="49" charset="0"/>
              </a:rPr>
              <a:t>fileC</a:t>
            </a:r>
            <a:r>
              <a:rPr lang="en-US" altLang="zh-TW" sz="3600" b="1" dirty="0" smtClean="0">
                <a:solidFill>
                  <a:srgbClr val="0066CC"/>
                </a:solidFill>
                <a:latin typeface="Lucida Console" panose="020B0609040504020204" pitchFamily="49" charset="0"/>
              </a:rPr>
              <a:t>  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 smtClean="0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192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3089275" algn="l"/>
              </a:tabLst>
            </a:pPr>
            <a:r>
              <a:rPr lang="en-US" altLang="zh-TW" spc="-50" dirty="0" smtClean="0">
                <a:solidFill>
                  <a:srgbClr val="10068E"/>
                </a:solidFill>
              </a:rPr>
              <a:t>Creating a Symbolic Link</a:t>
            </a:r>
            <a:endParaRPr lang="en-US" altLang="zh-TW" sz="6000" b="1" spc="-50" dirty="0" smtClean="0">
              <a:solidFill>
                <a:srgbClr val="10068E"/>
              </a:solidFill>
              <a:latin typeface="High Tower Text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90600" y="2895600"/>
            <a:ext cx="6781800" cy="175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ls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 err="1" smtClean="0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sz="2000" dirty="0" err="1" smtClean="0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 smtClean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2000" dirty="0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 smtClean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 smtClean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134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 smtClean="0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 err="1" smtClean="0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1900" dirty="0" err="1" smtClean="0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dirty="0" err="1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 smtClean="0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smtClean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</a:rPr>
              <a:t>         2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3 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</a:rPr>
              <a:t>22:09 </a:t>
            </a:r>
            <a:r>
              <a:rPr lang="en-US" altLang="en-US" sz="2000" dirty="0" err="1" smtClean="0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 err="1" smtClean="0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1900" dirty="0" err="1" smtClean="0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dirty="0" err="1" smtClean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 smtClean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 smtClean="0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 smtClean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 smtClean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smtClean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 smtClean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         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</a:rPr>
              <a:t>7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Mar   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</a:rPr>
              <a:t>3 22:09 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&gt;  ./</a:t>
            </a:r>
            <a:r>
              <a:rPr lang="en-US" altLang="en-US" sz="2000" dirty="0" err="1" smtClean="0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2000" dirty="0" smtClean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 smtClean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English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   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</a:rPr>
              <a:t>225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Mar  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 smtClean="0">
                <a:solidFill>
                  <a:srgbClr val="C0C0C0"/>
                </a:solidFill>
                <a:latin typeface="Times New Roman" pitchFamily="18" charset="0"/>
              </a:rPr>
              <a:t>3 22:07</a:t>
            </a:r>
            <a:r>
              <a:rPr lang="en-US" altLang="en-US" sz="2000" dirty="0" smtClean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 smtClean="0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3105" y="1828800"/>
            <a:ext cx="6147259" cy="1451359"/>
            <a:chOff x="228600" y="1981200"/>
            <a:chExt cx="6147259" cy="1451359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 rot="17585187" flipV="1">
              <a:off x="4000569" y="1057268"/>
              <a:ext cx="508790" cy="424179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228600" y="1981200"/>
              <a:ext cx="2438399" cy="914400"/>
            </a:xfrm>
            <a:prstGeom prst="wedgeRoundRectCallout">
              <a:avLst>
                <a:gd name="adj1" fmla="val 94000"/>
                <a:gd name="adj2" fmla="val 359264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altLang="zh-TW" sz="2400" dirty="0" smtClean="0"/>
                <a:t>The link name</a:t>
              </a:r>
              <a:br>
                <a:rPr lang="en-US" altLang="zh-TW" sz="2400" dirty="0" smtClean="0"/>
              </a:br>
              <a:r>
                <a:rPr lang="en-US" altLang="zh-TW" sz="2400" dirty="0" smtClean="0"/>
                <a:t>goes at the end.</a:t>
              </a:r>
              <a:endParaRPr lang="en-US" altLang="zh-TW" sz="2400" dirty="0"/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 rot="17585187" flipV="1">
              <a:off x="2868337" y="2066308"/>
              <a:ext cx="490635" cy="1253164"/>
            </a:xfrm>
            <a:prstGeom prst="triangle">
              <a:avLst>
                <a:gd name="adj" fmla="val 37646"/>
              </a:avLst>
            </a:prstGeom>
            <a:solidFill>
              <a:schemeClr val="accent1"/>
            </a:solidFill>
            <a:ln w="9525">
              <a:solidFill>
                <a:srgbClr val="BBE0E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  <p:extLst>
      <p:ext uri="{BB962C8B-B14F-4D97-AF65-F5344CB8AC3E}">
        <p14:creationId xmlns:p14="http://schemas.microsoft.com/office/powerpoint/2010/main" val="2360893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49114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11148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  <a:p>
            <a:pPr eaLnBrk="1" hangingPunct="1"/>
            <a:endParaRPr lang="en-US" altLang="en-US" sz="2800" smtClean="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09909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/>
                <a:gridCol w="6581929"/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symbolic link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Change file permissions</a:t>
                      </a:r>
                    </a:p>
                  </a:txBody>
                  <a:tcPr horzOverflow="overflow"/>
                </a:tc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file in a directory structure</a:t>
                      </a:r>
                      <a:endParaRPr kumimoji="0" lang="en-US" altLang="zh-TW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files</a:t>
                      </a:r>
                    </a:p>
                  </a:txBody>
                  <a:tcPr horzOverflow="overflow"/>
                </a:tc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/>
                      </a:r>
                      <a:b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6215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9144000" cy="1295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3089275" algn="l"/>
              </a:tabLst>
            </a:pPr>
            <a:r>
              <a:rPr lang="en-US" altLang="zh-TW" sz="4000" dirty="0" smtClean="0">
                <a:solidFill>
                  <a:srgbClr val="10068E"/>
                </a:solidFill>
              </a:rPr>
              <a:t>Changing File Permissions: </a:t>
            </a:r>
            <a:r>
              <a:rPr lang="en-US" altLang="zh-TW" sz="5400" b="1" dirty="0" err="1" smtClean="0">
                <a:solidFill>
                  <a:srgbClr val="10068E"/>
                </a:solidFill>
                <a:latin typeface="High Tower Text" pitchFamily="18" charset="0"/>
              </a:rPr>
              <a:t>chmod</a:t>
            </a:r>
            <a:endParaRPr lang="en-US" altLang="zh-TW" sz="5400" b="1" dirty="0" smtClean="0">
              <a:solidFill>
                <a:srgbClr val="10068E"/>
              </a:solidFill>
              <a:latin typeface="High Tower Text" pitchFamily="18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562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spc="-30" dirty="0"/>
              <a:t> </a:t>
            </a:r>
            <a:r>
              <a:rPr lang="en-US" altLang="zh-TW" sz="2800" spc="-30" dirty="0" smtClean="0"/>
              <a:t>The first argument is the new setting. Next is the filenam</a:t>
            </a:r>
            <a:r>
              <a:rPr lang="en-US" altLang="zh-TW" sz="2800" spc="-130" dirty="0" smtClean="0"/>
              <a:t>e</a:t>
            </a:r>
            <a:r>
              <a:rPr lang="en-US" altLang="zh-TW" sz="2800" spc="-30" dirty="0" smtClean="0"/>
              <a:t>. </a:t>
            </a:r>
          </a:p>
          <a:p>
            <a:pPr lvl="1" eaLnBrk="1" hangingPunct="1">
              <a:lnSpc>
                <a:spcPct val="80000"/>
              </a:lnSpc>
              <a:spcBef>
                <a:spcPct val="70000"/>
              </a:spcBef>
            </a:pPr>
            <a:r>
              <a:rPr lang="en-US" altLang="zh-TW" sz="2400" dirty="0" smtClean="0"/>
              <a:t>You can </a:t>
            </a:r>
            <a:r>
              <a:rPr lang="en-US" altLang="zh-TW" sz="2400" b="1" dirty="0" smtClean="0">
                <a:solidFill>
                  <a:srgbClr val="068E26"/>
                </a:solidFill>
              </a:rPr>
              <a:t>add</a:t>
            </a:r>
            <a:r>
              <a:rPr lang="en-US" altLang="zh-TW" sz="2400" dirty="0" smtClean="0"/>
              <a:t> options to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err="1" smtClean="0">
                <a:solidFill>
                  <a:srgbClr val="068E26"/>
                </a:solidFill>
                <a:latin typeface="High Tower Text" pitchFamily="18" charset="0"/>
              </a:rPr>
              <a:t>u+x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Give the </a:t>
            </a:r>
            <a:r>
              <a:rPr lang="en-US" altLang="zh-TW" sz="2000" dirty="0" smtClean="0">
                <a:solidFill>
                  <a:srgbClr val="209A3D"/>
                </a:solidFill>
              </a:rPr>
              <a:t>u</a:t>
            </a:r>
            <a:r>
              <a:rPr lang="en-US" altLang="zh-TW" sz="2000" dirty="0" smtClean="0"/>
              <a:t>ser (</a:t>
            </a:r>
            <a:r>
              <a:rPr lang="en-US" altLang="zh-TW" sz="2000" dirty="0" err="1" smtClean="0"/>
              <a:t>ie</a:t>
            </a:r>
            <a:r>
              <a:rPr lang="en-US" altLang="zh-TW" sz="2000" dirty="0" smtClean="0"/>
              <a:t>, the owner) execute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err="1" smtClean="0">
                <a:solidFill>
                  <a:srgbClr val="068E26"/>
                </a:solidFill>
                <a:latin typeface="High Tower Text" pitchFamily="18" charset="0"/>
              </a:rPr>
              <a:t>g+rw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Give the </a:t>
            </a:r>
            <a:r>
              <a:rPr lang="en-US" altLang="zh-TW" sz="2000" dirty="0" smtClean="0">
                <a:solidFill>
                  <a:srgbClr val="209A3D"/>
                </a:solidFill>
              </a:rPr>
              <a:t>g</a:t>
            </a:r>
            <a:r>
              <a:rPr lang="en-US" altLang="zh-TW" sz="2000" dirty="0" smtClean="0"/>
              <a:t>roup read and write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err="1" smtClean="0">
                <a:solidFill>
                  <a:srgbClr val="068E26"/>
                </a:solidFill>
                <a:latin typeface="High Tower Text" pitchFamily="18" charset="0"/>
              </a:rPr>
              <a:t>a+r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Give </a:t>
            </a:r>
            <a:r>
              <a:rPr lang="en-US" altLang="zh-TW" sz="2000" dirty="0" smtClean="0">
                <a:solidFill>
                  <a:srgbClr val="209A3D"/>
                </a:solidFill>
              </a:rPr>
              <a:t>a</a:t>
            </a:r>
            <a:r>
              <a:rPr lang="en-US" altLang="zh-TW" sz="2000" dirty="0" smtClean="0"/>
              <a:t>ll 3 categories read permission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 smtClean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 smtClean="0"/>
              <a:t>You can 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remove</a:t>
            </a:r>
            <a:r>
              <a:rPr lang="en-US" altLang="zh-TW" sz="2400" b="1" dirty="0" smtClean="0"/>
              <a:t> </a:t>
            </a:r>
            <a:r>
              <a:rPr lang="en-US" altLang="zh-TW" sz="2400" dirty="0" smtClean="0"/>
              <a:t>options from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u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w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The </a:t>
            </a:r>
            <a:r>
              <a:rPr lang="en-US" altLang="zh-TW" sz="2000" dirty="0" smtClean="0">
                <a:solidFill>
                  <a:srgbClr val="FF0000"/>
                </a:solidFill>
              </a:rPr>
              <a:t>u</a:t>
            </a:r>
            <a:r>
              <a:rPr lang="en-US" altLang="zh-TW" sz="2000" dirty="0" smtClean="0"/>
              <a:t>ser (</a:t>
            </a:r>
            <a:r>
              <a:rPr lang="en-US" altLang="zh-TW" sz="2000" dirty="0" err="1" smtClean="0"/>
              <a:t>ie</a:t>
            </a:r>
            <a:r>
              <a:rPr lang="en-US" altLang="zh-TW" sz="2000" dirty="0" smtClean="0"/>
              <a:t>, the owner) cannot write to it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o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err="1" smtClean="0">
                <a:solidFill>
                  <a:srgbClr val="FF0000"/>
                </a:solidFill>
                <a:latin typeface="High Tower Text" pitchFamily="18" charset="0"/>
              </a:rPr>
              <a:t>rw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General users (</a:t>
            </a:r>
            <a:r>
              <a:rPr lang="en-US" altLang="zh-TW" sz="2000" dirty="0" err="1" smtClean="0"/>
              <a:t>ie</a:t>
            </a:r>
            <a:r>
              <a:rPr lang="en-US" altLang="zh-TW" sz="2000" dirty="0" smtClean="0"/>
              <a:t>, </a:t>
            </a:r>
            <a:r>
              <a:rPr lang="en-US" altLang="zh-TW" sz="2000" dirty="0" smtClean="0">
                <a:solidFill>
                  <a:srgbClr val="FF0000"/>
                </a:solidFill>
              </a:rPr>
              <a:t>o</a:t>
            </a:r>
            <a:r>
              <a:rPr lang="en-US" altLang="zh-TW" sz="2000" dirty="0" smtClean="0"/>
              <a:t>thers) cannot read or write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a</a:t>
            </a:r>
            <a:r>
              <a:rPr lang="en-US" altLang="zh-TW" dirty="0" smtClean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smtClean="0">
                <a:solidFill>
                  <a:srgbClr val="FF0000"/>
                </a:solidFill>
                <a:latin typeface="High Tower Text" pitchFamily="18" charset="0"/>
              </a:rPr>
              <a:t>x</a:t>
            </a:r>
            <a:r>
              <a:rPr lang="en-US" altLang="zh-TW" dirty="0" smtClean="0">
                <a:latin typeface="High Tower Text" pitchFamily="18" charset="0"/>
              </a:rPr>
              <a:t> 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No category is allowed to execute </a:t>
            </a:r>
            <a:r>
              <a:rPr lang="en-US" altLang="zh-TW" sz="2000" dirty="0"/>
              <a:t>it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 smtClean="0">
                <a:solidFill>
                  <a:srgbClr val="FF0000"/>
                </a:solidFill>
              </a:rPr>
              <a:t>a</a:t>
            </a:r>
            <a:r>
              <a:rPr lang="en-US" altLang="zh-TW" sz="2000" dirty="0" smtClean="0"/>
              <a:t>ll can’t)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 smtClean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 smtClean="0"/>
              <a:t>You can also </a:t>
            </a:r>
            <a:r>
              <a:rPr lang="en-US" altLang="zh-TW" sz="2400" b="1" dirty="0" smtClean="0"/>
              <a:t>add </a:t>
            </a:r>
            <a:r>
              <a:rPr lang="en-US" altLang="zh-TW" sz="2400" i="1" dirty="0" smtClean="0"/>
              <a:t>and</a:t>
            </a:r>
            <a:r>
              <a:rPr lang="en-US" altLang="zh-TW" sz="2400" b="1" i="1" dirty="0" smtClean="0"/>
              <a:t> </a:t>
            </a:r>
            <a:r>
              <a:rPr lang="en-US" altLang="zh-TW" sz="2400" b="1" dirty="0" smtClean="0"/>
              <a:t>remove</a:t>
            </a:r>
            <a:r>
              <a:rPr lang="en-US" altLang="zh-TW" sz="2400" dirty="0" smtClean="0"/>
              <a:t> by setting everything at once.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 smtClean="0"/>
              <a:t>	Do this by giving a </a:t>
            </a:r>
            <a:r>
              <a:rPr lang="en-US" altLang="zh-TW" sz="2400" dirty="0" smtClean="0">
                <a:solidFill>
                  <a:srgbClr val="7030A0"/>
                </a:solidFill>
              </a:rPr>
              <a:t>three-digit </a:t>
            </a:r>
            <a:r>
              <a:rPr lang="en-US" altLang="zh-TW" sz="2400" dirty="0" smtClean="0"/>
              <a:t>octal (</a:t>
            </a:r>
            <a:r>
              <a:rPr lang="zh-TW" altLang="en-US" sz="2000" dirty="0"/>
              <a:t>八進制</a:t>
            </a:r>
            <a:r>
              <a:rPr lang="en-US" altLang="zh-TW" sz="2400" dirty="0" smtClean="0"/>
              <a:t>) number: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7030A0"/>
                </a:solidFill>
                <a:latin typeface="Times New Roman" pitchFamily="18" charset="0"/>
              </a:rPr>
              <a:t>777</a:t>
            </a:r>
            <a:r>
              <a:rPr lang="en-US" altLang="zh-TW" dirty="0" smtClean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 smtClean="0">
                <a:latin typeface="High Tower Text" pitchFamily="18" charset="0"/>
              </a:rPr>
              <a:t>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dirty="0" smtClean="0"/>
              <a:t>Everyone gets full permissions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7030A0"/>
                </a:solidFill>
                <a:latin typeface="Times New Roman" pitchFamily="18" charset="0"/>
              </a:rPr>
              <a:t>700</a:t>
            </a:r>
            <a:r>
              <a:rPr lang="en-US" altLang="zh-TW" dirty="0" smtClean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 smtClean="0">
                <a:latin typeface="High Tower Text" pitchFamily="18" charset="0"/>
              </a:rPr>
              <a:t>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spc="-10" dirty="0" smtClean="0"/>
              <a:t>You get full permission. Everyone else gets nothing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 smtClean="0">
                <a:latin typeface="High Tower Text" pitchFamily="18" charset="0"/>
              </a:rPr>
              <a:t>chmod</a:t>
            </a:r>
            <a:r>
              <a:rPr lang="en-US" altLang="zh-TW" dirty="0" smtClean="0">
                <a:latin typeface="High Tower Text" pitchFamily="18" charset="0"/>
              </a:rPr>
              <a:t> </a:t>
            </a:r>
            <a:r>
              <a:rPr lang="en-US" altLang="zh-TW" dirty="0" smtClean="0">
                <a:solidFill>
                  <a:srgbClr val="7030A0"/>
                </a:solidFill>
                <a:latin typeface="Times New Roman" pitchFamily="18" charset="0"/>
              </a:rPr>
              <a:t>644</a:t>
            </a:r>
            <a:r>
              <a:rPr lang="en-US" altLang="zh-TW" dirty="0" smtClean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 smtClean="0">
                <a:latin typeface="High Tower Text" pitchFamily="18" charset="0"/>
              </a:rPr>
              <a:t>file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latin typeface="新細明體" pitchFamily="18" charset="-120"/>
              </a:rPr>
              <a:t>→ </a:t>
            </a:r>
            <a:r>
              <a:rPr lang="en-US" altLang="zh-TW" sz="2000" spc="-10" dirty="0" smtClean="0"/>
              <a:t>You </a:t>
            </a:r>
            <a:r>
              <a:rPr lang="en-US" altLang="zh-TW" sz="2000" dirty="0" smtClean="0"/>
              <a:t>can read or write, others can just read</a:t>
            </a:r>
          </a:p>
        </p:txBody>
      </p:sp>
      <p:sp>
        <p:nvSpPr>
          <p:cNvPr id="2" name="圓角矩形圖說文字 1"/>
          <p:cNvSpPr/>
          <p:nvPr/>
        </p:nvSpPr>
        <p:spPr bwMode="auto">
          <a:xfrm>
            <a:off x="685800" y="4079328"/>
            <a:ext cx="7658100" cy="1447800"/>
          </a:xfrm>
          <a:prstGeom prst="wedgeRoundRectCallout">
            <a:avLst>
              <a:gd name="adj1" fmla="val -30163"/>
              <a:gd name="adj2" fmla="val 12021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altLang="zh-TW" sz="20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chmod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000" dirty="0">
                <a:solidFill>
                  <a:srgbClr val="8F45C7"/>
                </a:solidFill>
                <a:latin typeface="Lucida Console" panose="020B0609040504020204" pitchFamily="49" charset="0"/>
              </a:rPr>
              <a:t>644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file </a:t>
            </a:r>
            <a:endParaRPr lang="en-US" altLang="zh-TW" sz="20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eaLnBrk="1" hangingPunct="1"/>
            <a:r>
              <a:rPr lang="en-US" altLang="zh-TW" sz="20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altLang="zh-TW" sz="2000" dirty="0" err="1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ls</a:t>
            </a:r>
            <a:r>
              <a:rPr lang="en-US" altLang="zh-TW" sz="20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–l file</a:t>
            </a:r>
          </a:p>
          <a:p>
            <a:pPr eaLnBrk="1" hangingPunct="1"/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-</a:t>
            </a:r>
            <a:r>
              <a:rPr kumimoji="1" lang="en-US" altLang="zh-TW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rw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-r-</a:t>
            </a:r>
            <a:r>
              <a:rPr kumimoji="1" lang="en-US" altLang="zh-TW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-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r--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1 English None </a:t>
            </a:r>
            <a:r>
              <a:rPr lang="en-US" altLang="zh-TW" sz="20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225 Mar </a:t>
            </a:r>
            <a:r>
              <a:rPr lang="en-US" altLang="zh-TW" sz="20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3 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22:07 </a:t>
            </a:r>
            <a:r>
              <a:rPr lang="en-US" altLang="zh-TW" sz="2000" dirty="0" smtClean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file</a:t>
            </a:r>
            <a:endParaRPr lang="en-US" altLang="zh-TW" sz="200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pPr eaLnBrk="1" hangingPunct="1"/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" name="圓角矩形圖說文字 4"/>
          <p:cNvSpPr/>
          <p:nvPr/>
        </p:nvSpPr>
        <p:spPr bwMode="auto">
          <a:xfrm>
            <a:off x="1295400" y="2852244"/>
            <a:ext cx="838200" cy="843456"/>
          </a:xfrm>
          <a:prstGeom prst="wedgeRoundRectCallout">
            <a:avLst>
              <a:gd name="adj1" fmla="val 48028"/>
              <a:gd name="adj2" fmla="val 112737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110</a:t>
            </a:r>
            <a:r>
              <a:rPr kumimoji="1" lang="en-US" altLang="zh-TW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(2)</a:t>
            </a:r>
            <a:br>
              <a:rPr kumimoji="1" lang="en-US" altLang="zh-TW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</a:br>
            <a:r>
              <a:rPr kumimoji="1" lang="en-US" altLang="zh-TW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=</a:t>
            </a:r>
            <a:r>
              <a:rPr kumimoji="1" lang="en-US" altLang="zh-TW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altLang="zh-TW" sz="2000" b="1" dirty="0" smtClean="0">
                <a:solidFill>
                  <a:srgbClr val="8F45C7"/>
                </a:solidFill>
                <a:latin typeface="Lucida Console" panose="020B0609040504020204" pitchFamily="49" charset="0"/>
                <a:ea typeface="新細明體" charset="-120"/>
              </a:rPr>
              <a:t>6</a:t>
            </a:r>
            <a:r>
              <a:rPr lang="en-US" altLang="zh-TW" sz="2000" baseline="-25000" dirty="0" smtClean="0">
                <a:latin typeface="Lucida Console" panose="020B0609040504020204" pitchFamily="49" charset="0"/>
                <a:ea typeface="新細明體" charset="-120"/>
              </a:rPr>
              <a:t>(8)</a:t>
            </a:r>
            <a:endParaRPr kumimoji="1" lang="zh-TW" altLang="en-US" sz="20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6" name="圓角矩形圖說文字 5"/>
          <p:cNvSpPr/>
          <p:nvPr/>
        </p:nvSpPr>
        <p:spPr bwMode="auto">
          <a:xfrm>
            <a:off x="2133600" y="2852244"/>
            <a:ext cx="838200" cy="843456"/>
          </a:xfrm>
          <a:prstGeom prst="wedgeRoundRectCallout">
            <a:avLst>
              <a:gd name="adj1" fmla="val -29222"/>
              <a:gd name="adj2" fmla="val 112737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100</a:t>
            </a:r>
            <a:r>
              <a:rPr kumimoji="1" lang="en-US" altLang="zh-TW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(2)</a:t>
            </a:r>
            <a:br>
              <a:rPr kumimoji="1" lang="en-US" altLang="zh-TW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</a:br>
            <a:r>
              <a:rPr lang="en-US" altLang="zh-TW" sz="2000" dirty="0">
                <a:latin typeface="Lucida Console" panose="020B0609040504020204" pitchFamily="49" charset="0"/>
                <a:ea typeface="新細明體" charset="-120"/>
              </a:rPr>
              <a:t>=</a:t>
            </a:r>
            <a:r>
              <a:rPr lang="en-US" altLang="zh-TW" sz="1000" dirty="0"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altLang="zh-TW" sz="2000" b="1" dirty="0" smtClean="0">
                <a:solidFill>
                  <a:srgbClr val="8F45C7"/>
                </a:solidFill>
                <a:latin typeface="Lucida Console" panose="020B0609040504020204" pitchFamily="49" charset="0"/>
                <a:ea typeface="新細明體" charset="-120"/>
              </a:rPr>
              <a:t>4</a:t>
            </a:r>
            <a:r>
              <a:rPr lang="en-US" altLang="zh-TW" sz="2000" baseline="-25000" dirty="0" smtClean="0">
                <a:latin typeface="Lucida Console" panose="020B0609040504020204" pitchFamily="49" charset="0"/>
                <a:ea typeface="新細明體" charset="-120"/>
              </a:rPr>
              <a:t>(8)</a:t>
            </a:r>
            <a:endParaRPr lang="zh-TW" altLang="en-US" sz="2000" baseline="-25000" dirty="0"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7" name="圓角矩形圖說文字 6"/>
          <p:cNvSpPr/>
          <p:nvPr/>
        </p:nvSpPr>
        <p:spPr bwMode="auto">
          <a:xfrm>
            <a:off x="2971800" y="2852244"/>
            <a:ext cx="838200" cy="843456"/>
          </a:xfrm>
          <a:prstGeom prst="wedgeRoundRectCallout">
            <a:avLst>
              <a:gd name="adj1" fmla="val -106338"/>
              <a:gd name="adj2" fmla="val 116475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100</a:t>
            </a:r>
            <a:r>
              <a:rPr kumimoji="1" lang="en-US" altLang="zh-TW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(2)</a:t>
            </a:r>
            <a:br>
              <a:rPr kumimoji="1" lang="en-US" altLang="zh-TW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</a:br>
            <a:r>
              <a:rPr lang="en-US" altLang="zh-TW" sz="2000" dirty="0">
                <a:latin typeface="Lucida Console" panose="020B0609040504020204" pitchFamily="49" charset="0"/>
                <a:ea typeface="新細明體" charset="-120"/>
              </a:rPr>
              <a:t>=</a:t>
            </a:r>
            <a:r>
              <a:rPr lang="en-US" altLang="zh-TW" sz="1000" dirty="0"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altLang="zh-TW" sz="2000" b="1" dirty="0" smtClean="0">
                <a:solidFill>
                  <a:srgbClr val="8F45C7"/>
                </a:solidFill>
                <a:latin typeface="Lucida Console" panose="020B0609040504020204" pitchFamily="49" charset="0"/>
                <a:ea typeface="新細明體" charset="-120"/>
              </a:rPr>
              <a:t>4</a:t>
            </a:r>
            <a:r>
              <a:rPr lang="en-US" altLang="zh-TW" sz="2000" baseline="-25000" dirty="0" smtClean="0">
                <a:latin typeface="Lucida Console" panose="020B0609040504020204" pitchFamily="49" charset="0"/>
                <a:ea typeface="新細明體" charset="-120"/>
              </a:rPr>
              <a:t>(8)</a:t>
            </a:r>
            <a:endParaRPr lang="zh-TW" altLang="en-US" sz="2000" baseline="-25000" dirty="0">
              <a:latin typeface="Lucida Console" panose="020B0609040504020204" pitchFamily="49" charset="0"/>
              <a:ea typeface="新細明體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1336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8" name="圓角矩形圖說文字 7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0" name="圓角矩形圖說文字 9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9" name="圓角矩形圖說文字 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9718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13" name="圓角矩形圖說文字 12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4" name="圓角矩形圖說文字 13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5" name="圓角矩形圖說文字 14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2960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17" name="圓角矩形圖說文字 16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8" name="圓角矩形圖說文字 17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9" name="圓角矩形圖說文字 1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w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1336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33" name="圓角矩形圖說文字 32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4" name="圓角矩形圖說文字 33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5" name="圓角矩形圖說文字 34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9718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37" name="圓角矩形圖說文字 36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8" name="圓角矩形圖說文字 37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9" name="圓角矩形圖說文字 3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2960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41" name="圓角矩形圖說文字 40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42" name="圓角矩形圖說文字 41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43" name="圓角矩形圖說文字 42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w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409700" y="4369880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49" name="圓角矩形圖說文字 48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0" name="圓角矩形圖說文字 49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1" name="圓角矩形圖說文字 50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1866900" y="4369880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53" name="圓角矩形圖說文字 52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4" name="圓角矩形圖說文字 53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5" name="圓角矩形圖說文字 54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959500" y="4369880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57" name="圓角矩形圖說文字 56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8" name="圓角矩形圖說文字 57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9" name="圓角矩形圖說文字 5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 smtClean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w</a:t>
              </a:r>
              <a:endParaRPr kumimoji="1" lang="zh-TW" altLang="en-US" sz="2800" b="0" i="0" u="none" strike="noStrike" cap="none" normalizeH="0" baseline="-25000" dirty="0" smtClean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925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12066 0.2849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142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07847 0.2849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1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-0.03681 0.2849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6" grpId="0" animBg="1"/>
      <p:bldP spid="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 smtClean="0">
                <a:solidFill>
                  <a:srgbClr val="10068E"/>
                </a:solidFill>
              </a:rPr>
              <a:t>How Permissions Affect File Usage </a:t>
            </a:r>
            <a:endParaRPr lang="en-US" altLang="zh-TW" dirty="0" smtClean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 smtClean="0"/>
              <a:t>%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ls –l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3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13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16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6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20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/>
              <a:t>%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/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990600"/>
            <a:ext cx="91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400" b="1" kern="0" dirty="0" smtClean="0">
                <a:solidFill>
                  <a:schemeClr val="bg1"/>
                </a:solidFill>
              </a:rPr>
              <a:t>%</a:t>
            </a:r>
            <a:r>
              <a:rPr lang="en-US" altLang="zh-TW" sz="2800" b="1" kern="0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zh-TW" altLang="en-US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kern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kern="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endParaRPr lang="zh-TW" altLang="en-US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 smtClean="0">
                <a:solidFill>
                  <a:schemeClr val="bg1"/>
                </a:solidFill>
              </a:rPr>
              <a:t>% </a:t>
            </a: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 smtClean="0">
                <a:solidFill>
                  <a:schemeClr val="bg1"/>
                </a:solidFill>
              </a:rPr>
              <a:t>%</a:t>
            </a: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 smtClean="0">
                <a:solidFill>
                  <a:schemeClr val="bg1"/>
                </a:solidFill>
              </a:rPr>
              <a:t>%</a:t>
            </a: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 smtClean="0">
                <a:solidFill>
                  <a:schemeClr val="bg1"/>
                </a:solidFill>
              </a:rPr>
              <a:t>%</a:t>
            </a: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 smtClean="0">
                <a:solidFill>
                  <a:schemeClr val="bg1"/>
                </a:solidFill>
              </a:rPr>
              <a:t>% </a:t>
            </a:r>
            <a:endParaRPr lang="en-US" altLang="zh-TW" sz="2800" b="1" kern="0" dirty="0" smtClean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1638300" y="4176584"/>
            <a:ext cx="4191000" cy="471616"/>
          </a:xfrm>
          <a:prstGeom prst="wedgeRoundRectCallout">
            <a:avLst>
              <a:gd name="adj1" fmla="val 3995"/>
              <a:gd name="adj2" fmla="val -48025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smtClean="0">
                <a:solidFill>
                  <a:srgbClr val="000000"/>
                </a:solidFill>
                <a:latin typeface="+mn-lt"/>
              </a:rPr>
              <a:t>So let’s try to run it.</a:t>
            </a:r>
            <a:endParaRPr lang="en-US" altLang="zh-TW" sz="2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38300" y="3272481"/>
            <a:ext cx="4190999" cy="952500"/>
          </a:xfrm>
          <a:prstGeom prst="wedgeRoundRectCallout">
            <a:avLst>
              <a:gd name="adj1" fmla="val -70278"/>
              <a:gd name="adj2" fmla="val -101316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err="1" smtClean="0">
                <a:solidFill>
                  <a:srgbClr val="000000"/>
                </a:solidFill>
                <a:latin typeface="+mn-lt"/>
              </a:rPr>
              <a:t>fileC</a:t>
            </a:r>
            <a:r>
              <a:rPr lang="en-US" altLang="zh-TW" sz="2400" b="1" dirty="0" smtClean="0">
                <a:solidFill>
                  <a:srgbClr val="000000"/>
                </a:solidFill>
                <a:latin typeface="+mn-lt"/>
              </a:rPr>
              <a:t> is apparently an executable.</a:t>
            </a:r>
            <a:endParaRPr lang="en-US" altLang="zh-TW" sz="2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638300" y="4648200"/>
            <a:ext cx="4192488" cy="495300"/>
          </a:xfrm>
          <a:prstGeom prst="wedgeRoundRectCallout">
            <a:avLst>
              <a:gd name="adj1" fmla="val -67331"/>
              <a:gd name="adj2" fmla="val 171017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smtClean="0">
                <a:solidFill>
                  <a:srgbClr val="000000"/>
                </a:solidFill>
                <a:latin typeface="+mn-lt"/>
              </a:rPr>
              <a:t>This is how you run a file.</a:t>
            </a:r>
            <a:endParaRPr lang="en-US" altLang="zh-TW" sz="2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67100" y="3962400"/>
            <a:ext cx="4192488" cy="1524000"/>
          </a:xfrm>
          <a:prstGeom prst="wedgeRoundRectCallout">
            <a:avLst>
              <a:gd name="adj1" fmla="val -42405"/>
              <a:gd name="adj2" fmla="val 95552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smtClean="0">
                <a:solidFill>
                  <a:srgbClr val="000000"/>
                </a:solidFill>
                <a:latin typeface="+mn-lt"/>
              </a:rPr>
              <a:t>It turns out that you need read permissions as well </a:t>
            </a:r>
            <a:r>
              <a:rPr lang="en-US" altLang="zh-TW" sz="2400" b="1" spc="-20" dirty="0" smtClean="0">
                <a:solidFill>
                  <a:srgbClr val="000000"/>
                </a:solidFill>
                <a:latin typeface="+mn-lt"/>
              </a:rPr>
              <a:t>(since the file must be read</a:t>
            </a:r>
            <a:r>
              <a:rPr lang="en-US" altLang="zh-TW" sz="2400" b="1" dirty="0" smtClean="0">
                <a:solidFill>
                  <a:srgbClr val="000000"/>
                </a:solidFill>
                <a:latin typeface="+mn-lt"/>
              </a:rPr>
              <a:t> in order to be executed).</a:t>
            </a:r>
            <a:endParaRPr lang="en-US" altLang="zh-TW" sz="2400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5828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58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58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1" grpId="0" animBg="1"/>
      <p:bldP spid="6" grpId="0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 smtClean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3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13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16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6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20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 smtClean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63627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 smtClean="0">
                <a:solidFill>
                  <a:schemeClr val="bg1"/>
                </a:solidFill>
              </a:rPr>
              <a:t>%</a:t>
            </a:r>
            <a:endParaRPr lang="en-US" altLang="zh-TW" b="1" kern="0" dirty="0" smtClean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20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 smtClean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30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13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16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6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20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0779719"/>
      </p:ext>
    </p:extLst>
  </p:cSld>
  <p:clrMapOvr>
    <a:masterClrMapping/>
  </p:clrMapOvr>
  <p:transition advTm="200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 smtClean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16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zh-TW" altLang="en-US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6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05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English None    </a:t>
            </a:r>
            <a:r>
              <a:rPr lang="en-US" altLang="en-US" sz="2800" b="1" dirty="0" smtClean="0">
                <a:solidFill>
                  <a:schemeClr val="bg1"/>
                </a:solidFill>
                <a:latin typeface="Times New Roman" pitchFamily="18" charset="0"/>
              </a:rPr>
              <a:t>20</a:t>
            </a:r>
            <a:r>
              <a:rPr lang="en-US" altLang="en-US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Mar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>
                <a:solidFill>
                  <a:schemeClr val="bg1"/>
                </a:solidFill>
                <a:latin typeface="Times New Roman" pitchFamily="18" charset="0"/>
              </a:rPr>
              <a:t>3  02:16</a:t>
            </a:r>
            <a:r>
              <a:rPr lang="en-US" altLang="en-US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 smtClean="0">
                <a:solidFill>
                  <a:schemeClr val="bg1"/>
                </a:solidFill>
              </a:rPr>
              <a:t>% 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 smtClean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 smtClean="0">
                <a:solidFill>
                  <a:schemeClr val="bg1"/>
                </a:solidFill>
                <a:latin typeface="High Tower Text" pitchFamily="18" charset="0"/>
              </a:rPr>
              <a:t>l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63627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 smtClean="0">
                <a:solidFill>
                  <a:schemeClr val="bg1"/>
                </a:solidFill>
              </a:rPr>
              <a:t>%</a:t>
            </a:r>
            <a:endParaRPr lang="en-US" altLang="zh-TW" b="1" kern="0" dirty="0" smtClean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25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11172</TotalTime>
  <Words>11757</Words>
  <Application>Microsoft Office PowerPoint</Application>
  <PresentationFormat>On-screen Show (4:3)</PresentationFormat>
  <Paragraphs>2540</Paragraphs>
  <Slides>160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160</vt:i4>
      </vt:variant>
    </vt:vector>
  </HeadingPairs>
  <TitlesOfParts>
    <vt:vector size="180" baseType="lpstr">
      <vt:lpstr>Andale Mono</vt:lpstr>
      <vt:lpstr>Courier</vt:lpstr>
      <vt:lpstr>LiSu</vt:lpstr>
      <vt:lpstr>Lucida Grande</vt:lpstr>
      <vt:lpstr>MS PGothic</vt:lpstr>
      <vt:lpstr>MS PGothic</vt:lpstr>
      <vt:lpstr>新細明體</vt:lpstr>
      <vt:lpstr>Arial</vt:lpstr>
      <vt:lpstr>Arial Narrow</vt:lpstr>
      <vt:lpstr>Bodoni MT Poster Compressed</vt:lpstr>
      <vt:lpstr>Calibri</vt:lpstr>
      <vt:lpstr>Cambria Math</vt:lpstr>
      <vt:lpstr>High Tower Text</vt:lpstr>
      <vt:lpstr>Lucida Console</vt:lpstr>
      <vt:lpstr>Times New Roman</vt:lpstr>
      <vt:lpstr>Wingdings</vt:lpstr>
      <vt:lpstr>Default Design</vt:lpstr>
      <vt:lpstr>1_Default Design</vt:lpstr>
      <vt:lpstr>3_Default Design</vt:lpstr>
      <vt:lpstr>4_Default Design</vt:lpstr>
      <vt:lpstr>PowerPoint Presentation</vt:lpstr>
      <vt:lpstr>PowerPoint Presentation</vt:lpstr>
      <vt:lpstr>Course Requirements</vt:lpstr>
      <vt:lpstr>There are many reasons to learn UNIX/Linux:</vt:lpstr>
      <vt:lpstr>There are many reasons to learn UNIX/Linux:</vt:lpstr>
      <vt:lpstr>There are many reasons to learn UNIX/Linux:</vt:lpstr>
      <vt:lpstr>PowerPoint Presentation</vt:lpstr>
      <vt:lpstr>PowerPoint Presentation</vt:lpstr>
      <vt:lpstr>PowerPoint Presentation</vt:lpstr>
      <vt:lpstr>There are many reasons to learn UNIX/Linux:</vt:lpstr>
      <vt:lpstr>Course Outline</vt:lpstr>
      <vt:lpstr>Using the Command Line</vt:lpstr>
      <vt:lpstr>The Unix Philosophy:</vt:lpstr>
      <vt:lpstr>Introducing Unix Commands</vt:lpstr>
      <vt:lpstr>Introducing Unix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Names</vt:lpstr>
      <vt:lpstr>A Simple Unix  Directory Structure</vt:lpstr>
      <vt:lpstr>Special Directories</vt:lpstr>
      <vt:lpstr>Absolute &amp; Relative Paths</vt:lpstr>
      <vt:lpstr>Absolute addressing</vt:lpstr>
      <vt:lpstr>Relative addressing</vt:lpstr>
      <vt:lpstr>Navigating in Unix</vt:lpstr>
      <vt:lpstr>Navigating in Unix</vt:lpstr>
      <vt:lpstr>Navigating in Unix</vt:lpstr>
      <vt:lpstr>Changing Directories</vt:lpstr>
      <vt:lpstr>File Creation and Deletion</vt:lpstr>
      <vt:lpstr>File Creation and Deletion</vt:lpstr>
      <vt:lpstr>The Unix Copy Command</vt:lpstr>
      <vt:lpstr>The Unix Copy Command</vt:lpstr>
      <vt:lpstr>The Unix Copy Command</vt:lpstr>
      <vt:lpstr>The Unix Copy Command</vt:lpstr>
      <vt:lpstr>The Unix Copy Command</vt:lpstr>
      <vt:lpstr>Specifying filenames with Wildcards</vt:lpstr>
      <vt:lpstr>Specifying filenames with Wildcards</vt:lpstr>
      <vt:lpstr>The * and ? Wildcards</vt:lpstr>
      <vt:lpstr>The […] and [^…]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File Creation and Deletion</vt:lpstr>
      <vt:lpstr>File Creation and Deletion</vt:lpstr>
      <vt:lpstr>mv</vt:lpstr>
      <vt:lpstr>File Creation and Deletion</vt:lpstr>
      <vt:lpstr>File Creation and Deletion</vt:lpstr>
      <vt:lpstr>rm</vt:lpstr>
      <vt:lpstr>File Creation and Deletion</vt:lpstr>
      <vt:lpstr>File Creation and Deletion</vt:lpstr>
      <vt:lpstr>File Creation and Deletion</vt:lpstr>
      <vt:lpstr>File Creation and Deletion</vt:lpstr>
      <vt:lpstr>rm -r</vt:lpstr>
      <vt:lpstr>Managing Files and Directories</vt:lpstr>
      <vt:lpstr>Managing Files and Directories</vt:lpstr>
      <vt:lpstr>The List Command</vt:lpstr>
      <vt:lpstr>List Command Flags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and hidden files</vt:lpstr>
      <vt:lpstr>PowerPoint Presentation</vt:lpstr>
      <vt:lpstr>Managing Files and Directories</vt:lpstr>
      <vt:lpstr>Managing Files and Directories</vt:lpstr>
      <vt:lpstr>Creating a Symbolic Link</vt:lpstr>
      <vt:lpstr>Managing Files and Directories</vt:lpstr>
      <vt:lpstr>Managing Files and Directories</vt:lpstr>
      <vt:lpstr>Changing File Permissions: chmod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Managing Files and Directories</vt:lpstr>
      <vt:lpstr>Managing Files and Directories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Managing Files and Directories</vt:lpstr>
      <vt:lpstr>Managing Files and Directories</vt:lpstr>
      <vt:lpstr>diff</vt:lpstr>
      <vt:lpstr> A diff  example:</vt:lpstr>
      <vt:lpstr> A diff  example:</vt:lpstr>
      <vt:lpstr> A diff  example:</vt:lpstr>
      <vt:lpstr> A diff  example:</vt:lpstr>
      <vt:lpstr> Here’s what -y does:</vt:lpstr>
      <vt:lpstr>Managing Files and Directories</vt:lpstr>
      <vt:lpstr>Managing Files and Directories</vt:lpstr>
      <vt:lpstr>fgrep</vt:lpstr>
      <vt:lpstr>fgrep</vt:lpstr>
      <vt:lpstr>fgrep</vt:lpstr>
      <vt:lpstr>fgrep</vt:lpstr>
      <vt:lpstr>fgrep</vt:lpstr>
      <vt:lpstr>Managing Files and Directories</vt:lpstr>
      <vt:lpstr>PowerPoint Presentation</vt:lpstr>
      <vt:lpstr>man</vt:lpstr>
      <vt:lpstr>Miscellaneous Commands</vt:lpstr>
      <vt:lpstr>Miscellaneous Commands</vt:lpstr>
      <vt:lpstr> gzip/gunzip</vt:lpstr>
      <vt:lpstr>Miscellaneous Commands</vt:lpstr>
      <vt:lpstr>Miscellaneous Commands</vt:lpstr>
      <vt:lpstr>tar</vt:lpstr>
      <vt:lpstr>PowerPoint Presentation</vt:lpstr>
      <vt:lpstr>Miscellaneous Commands</vt:lpstr>
      <vt:lpstr>Miscellaneous Commands</vt:lpstr>
      <vt:lpstr>Windows text files are formatted differently than UNIX text files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Homework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System Programming</dc:title>
  <dc:creator>Administrator</dc:creator>
  <cp:lastModifiedBy>Me</cp:lastModifiedBy>
  <cp:revision>436</cp:revision>
  <dcterms:created xsi:type="dcterms:W3CDTF">2001-09-03T01:09:27Z</dcterms:created>
  <dcterms:modified xsi:type="dcterms:W3CDTF">2021-02-25T06:51:28Z</dcterms:modified>
</cp:coreProperties>
</file>